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89" r:id="rId2"/>
    <p:sldId id="312" r:id="rId3"/>
    <p:sldId id="275" r:id="rId4"/>
    <p:sldId id="316" r:id="rId5"/>
    <p:sldId id="353" r:id="rId6"/>
    <p:sldId id="351" r:id="rId7"/>
    <p:sldId id="354" r:id="rId8"/>
    <p:sldId id="361" r:id="rId9"/>
    <p:sldId id="358" r:id="rId10"/>
    <p:sldId id="359" r:id="rId11"/>
    <p:sldId id="362" r:id="rId12"/>
    <p:sldId id="363" r:id="rId13"/>
    <p:sldId id="364" r:id="rId14"/>
    <p:sldId id="401" r:id="rId15"/>
    <p:sldId id="365" r:id="rId16"/>
    <p:sldId id="402" r:id="rId17"/>
    <p:sldId id="366" r:id="rId18"/>
    <p:sldId id="403" r:id="rId19"/>
    <p:sldId id="314" r:id="rId20"/>
    <p:sldId id="321" r:id="rId21"/>
    <p:sldId id="357" r:id="rId22"/>
    <p:sldId id="367" r:id="rId23"/>
    <p:sldId id="368" r:id="rId24"/>
    <p:sldId id="369" r:id="rId25"/>
    <p:sldId id="370" r:id="rId26"/>
    <p:sldId id="371" r:id="rId27"/>
    <p:sldId id="383" r:id="rId28"/>
    <p:sldId id="375" r:id="rId29"/>
    <p:sldId id="376" r:id="rId30"/>
    <p:sldId id="372" r:id="rId31"/>
    <p:sldId id="373" r:id="rId32"/>
    <p:sldId id="384" r:id="rId33"/>
    <p:sldId id="385" r:id="rId34"/>
    <p:sldId id="386" r:id="rId35"/>
    <p:sldId id="387" r:id="rId36"/>
    <p:sldId id="388" r:id="rId37"/>
    <p:sldId id="389" r:id="rId38"/>
    <p:sldId id="390" r:id="rId39"/>
    <p:sldId id="392" r:id="rId40"/>
    <p:sldId id="393" r:id="rId41"/>
    <p:sldId id="391" r:id="rId42"/>
    <p:sldId id="394" r:id="rId43"/>
    <p:sldId id="395" r:id="rId44"/>
    <p:sldId id="396" r:id="rId45"/>
    <p:sldId id="397" r:id="rId46"/>
    <p:sldId id="398" r:id="rId47"/>
    <p:sldId id="382" r:id="rId48"/>
    <p:sldId id="399" r:id="rId49"/>
    <p:sldId id="400" r:id="rId50"/>
    <p:sldId id="377" r:id="rId51"/>
    <p:sldId id="311" r:id="rId52"/>
    <p:sldId id="298" r:id="rId53"/>
    <p:sldId id="270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현숙 백" initials="현백" lastIdx="2" clrIdx="0">
    <p:extLst>
      <p:ext uri="{19B8F6BF-5375-455C-9EA6-DF929625EA0E}">
        <p15:presenceInfo xmlns:p15="http://schemas.microsoft.com/office/powerpoint/2012/main" userId="a957c7ec05ff216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591"/>
    <a:srgbClr val="ED1551"/>
    <a:srgbClr val="35AAA7"/>
    <a:srgbClr val="ED1752"/>
    <a:srgbClr val="EC0E4B"/>
    <a:srgbClr val="FFFF00"/>
    <a:srgbClr val="148071"/>
    <a:srgbClr val="CB1136"/>
    <a:srgbClr val="E6E6E6"/>
    <a:srgbClr val="009E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3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63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7" d="100"/>
          <a:sy n="47" d="100"/>
        </p:scale>
        <p:origin x="271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9B7A97-9125-4A52-A7D5-780F79CFC50C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7FD7D4-5F26-4734-9B78-8FDF1530C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075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표지(앞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DEE6D84-EE90-2A00-20D5-559AA616C8A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3048B38-DC3F-523F-7F20-40F66FB2F4DB}"/>
              </a:ext>
            </a:extLst>
          </p:cNvPr>
          <p:cNvSpPr/>
          <p:nvPr userDrawn="1"/>
        </p:nvSpPr>
        <p:spPr>
          <a:xfrm>
            <a:off x="-1" y="0"/>
            <a:ext cx="10198995" cy="6857998"/>
          </a:xfrm>
          <a:prstGeom prst="rect">
            <a:avLst/>
          </a:prstGeom>
          <a:solidFill>
            <a:srgbClr val="009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래픽 15">
            <a:extLst>
              <a:ext uri="{FF2B5EF4-FFF2-40B4-BE49-F238E27FC236}">
                <a16:creationId xmlns:a16="http://schemas.microsoft.com/office/drawing/2014/main" id="{D2CF862A-A433-54D3-FD23-31D9F3B21C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73491" y="5139015"/>
            <a:ext cx="3045161" cy="1561822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1BCAEC6C-1C15-BAD0-EBB1-C2BC4A5F78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237" y="130080"/>
            <a:ext cx="3045161" cy="1561822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4E781241-7BCE-7F62-CA48-205021ADFE8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20948" y="6109563"/>
            <a:ext cx="708543" cy="292118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4F5D878-9026-4518-1285-AFBADA0A6624}"/>
              </a:ext>
            </a:extLst>
          </p:cNvPr>
          <p:cNvCxnSpPr>
            <a:cxnSpLocks/>
          </p:cNvCxnSpPr>
          <p:nvPr userDrawn="1"/>
        </p:nvCxnSpPr>
        <p:spPr>
          <a:xfrm>
            <a:off x="11275220" y="1268987"/>
            <a:ext cx="0" cy="45097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6A2C7152-4B5B-93A8-F1CC-1FCD521A87C4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657596" y="511315"/>
            <a:ext cx="1057329" cy="2921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434041-327E-E973-D7F3-EA979E71DE7B}"/>
              </a:ext>
            </a:extLst>
          </p:cNvPr>
          <p:cNvSpPr txBox="1"/>
          <p:nvPr userDrawn="1"/>
        </p:nvSpPr>
        <p:spPr>
          <a:xfrm>
            <a:off x="8041664" y="452510"/>
            <a:ext cx="1899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K-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디지털 트레이닝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/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디지털 선도기업 아카데미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E5032E6A-E730-1072-7C81-D95DA547B67E}"/>
              </a:ext>
            </a:extLst>
          </p:cNvPr>
          <p:cNvSpPr txBox="1">
            <a:spLocks/>
          </p:cNvSpPr>
          <p:nvPr userDrawn="1"/>
        </p:nvSpPr>
        <p:spPr>
          <a:xfrm>
            <a:off x="490046" y="2056721"/>
            <a:ext cx="9120479" cy="11131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600" kern="1200">
                <a:solidFill>
                  <a:srgbClr val="59595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[</a:t>
            </a:r>
            <a:r>
              <a:rPr lang="ko-KR" altLang="en-US" sz="2800" dirty="0">
                <a:solidFill>
                  <a:schemeClr val="bg1"/>
                </a:solidFill>
              </a:rPr>
              <a:t>하나은행</a:t>
            </a:r>
            <a:r>
              <a:rPr lang="en-US" altLang="ko-KR" sz="2800" dirty="0">
                <a:solidFill>
                  <a:schemeClr val="bg1"/>
                </a:solidFill>
              </a:rPr>
              <a:t>]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Digital </a:t>
            </a:r>
            <a:r>
              <a:rPr lang="en-US" altLang="ko-KR" sz="2800" dirty="0" err="1">
                <a:solidFill>
                  <a:schemeClr val="bg1"/>
                </a:solidFill>
              </a:rPr>
              <a:t>hana</a:t>
            </a:r>
            <a:r>
              <a:rPr lang="en-US" altLang="ko-KR" sz="2800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rgbClr val="FFFF00"/>
                </a:solidFill>
              </a:rPr>
              <a:t>路</a:t>
            </a:r>
            <a:r>
              <a:rPr lang="en-US" altLang="ko-KR" sz="2800" dirty="0">
                <a:solidFill>
                  <a:schemeClr val="bg1"/>
                </a:solidFill>
              </a:rPr>
              <a:t>  </a:t>
            </a:r>
            <a:br>
              <a:rPr lang="en-US" altLang="ko-KR" sz="2800" dirty="0">
                <a:solidFill>
                  <a:schemeClr val="bg1"/>
                </a:solidFill>
              </a:rPr>
            </a:br>
            <a:r>
              <a:rPr lang="ko-KR" altLang="en-US" sz="2800" dirty="0">
                <a:solidFill>
                  <a:schemeClr val="bg1"/>
                </a:solidFill>
              </a:rPr>
              <a:t>금융서비스개발 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8741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20C3E9B-CF62-FE7B-73FC-39DE7D931E87}"/>
              </a:ext>
            </a:extLst>
          </p:cNvPr>
          <p:cNvSpPr>
            <a:spLocks/>
          </p:cNvSpPr>
          <p:nvPr userDrawn="1"/>
        </p:nvSpPr>
        <p:spPr>
          <a:xfrm>
            <a:off x="-1" y="0"/>
            <a:ext cx="12192001" cy="685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3C0F40-2E1B-2781-7CFA-AD3B04DD0D9F}"/>
              </a:ext>
            </a:extLst>
          </p:cNvPr>
          <p:cNvSpPr/>
          <p:nvPr userDrawn="1"/>
        </p:nvSpPr>
        <p:spPr>
          <a:xfrm>
            <a:off x="-1" y="0"/>
            <a:ext cx="4394719" cy="6857998"/>
          </a:xfrm>
          <a:prstGeom prst="rect">
            <a:avLst/>
          </a:prstGeom>
          <a:solidFill>
            <a:srgbClr val="ED1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27293D-CE29-D7CB-D162-BCB231D8E70F}"/>
              </a:ext>
            </a:extLst>
          </p:cNvPr>
          <p:cNvSpPr txBox="1"/>
          <p:nvPr userDrawn="1"/>
        </p:nvSpPr>
        <p:spPr>
          <a:xfrm>
            <a:off x="1315616" y="1276543"/>
            <a:ext cx="1726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목차</a:t>
            </a:r>
            <a:endParaRPr lang="en-US" altLang="ko-KR" sz="54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C28515A-4B10-E986-CC21-F2011E5FD7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91869" y="3509164"/>
            <a:ext cx="5581393" cy="334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7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교육과정 구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63740B48-1341-6A6B-938E-1D1A7D87B0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2" y="1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solidFill>
                <a:srgbClr val="6049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D9B50AA-F3C5-80F8-D728-F9A9C7058BAB}"/>
              </a:ext>
            </a:extLst>
          </p:cNvPr>
          <p:cNvSpPr/>
          <p:nvPr userDrawn="1"/>
        </p:nvSpPr>
        <p:spPr>
          <a:xfrm>
            <a:off x="-2" y="-1"/>
            <a:ext cx="12192001" cy="942109"/>
          </a:xfrm>
          <a:prstGeom prst="rect">
            <a:avLst/>
          </a:prstGeom>
          <a:solidFill>
            <a:srgbClr val="ED1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1AD6D14-E5A1-E29F-C514-7D7B78E96125}"/>
              </a:ext>
            </a:extLst>
          </p:cNvPr>
          <p:cNvSpPr txBox="1"/>
          <p:nvPr userDrawn="1"/>
        </p:nvSpPr>
        <p:spPr>
          <a:xfrm>
            <a:off x="317242" y="183068"/>
            <a:ext cx="4439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+mj-ea"/>
                <a:ea typeface="+mj-ea"/>
              </a:rPr>
              <a:t>교과목 교육과정 구성</a:t>
            </a:r>
            <a:endParaRPr lang="en-US" sz="3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06791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20C3E9B-CF62-FE7B-73FC-39DE7D931E87}"/>
              </a:ext>
            </a:extLst>
          </p:cNvPr>
          <p:cNvSpPr>
            <a:spLocks/>
          </p:cNvSpPr>
          <p:nvPr userDrawn="1"/>
        </p:nvSpPr>
        <p:spPr>
          <a:xfrm>
            <a:off x="-1" y="-6927"/>
            <a:ext cx="12192001" cy="6857998"/>
          </a:xfrm>
          <a:prstGeom prst="rect">
            <a:avLst/>
          </a:prstGeom>
          <a:solidFill>
            <a:srgbClr val="009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531BD8C-9DE4-25CB-7742-97E0FC2152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237" y="130080"/>
            <a:ext cx="3045161" cy="1561822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2790CD9C-E98E-3412-9EDE-17E13D8DB5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51233" y="4469973"/>
            <a:ext cx="2525317" cy="2246548"/>
          </a:xfrm>
          <a:prstGeom prst="rect">
            <a:avLst/>
          </a:prstGeom>
        </p:spPr>
      </p:pic>
      <p:sp>
        <p:nvSpPr>
          <p:cNvPr id="7" name="내용 개체 틀 17">
            <a:extLst>
              <a:ext uri="{FF2B5EF4-FFF2-40B4-BE49-F238E27FC236}">
                <a16:creationId xmlns:a16="http://schemas.microsoft.com/office/drawing/2014/main" id="{6E9A6F80-43E5-1538-CA52-0F3457A644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46985" y="2291427"/>
            <a:ext cx="8896350" cy="6231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0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defRPr>
            </a:lvl1pPr>
          </a:lstStyle>
          <a:p>
            <a:pPr lvl="0"/>
            <a:r>
              <a:rPr lang="en-US" altLang="ko-KR" dirty="0"/>
              <a:t>1. </a:t>
            </a:r>
            <a:r>
              <a:rPr lang="ko-KR" altLang="en-US" dirty="0"/>
              <a:t>제안 개요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489D4F7-9D2E-7B86-2034-A78518246D51}"/>
              </a:ext>
            </a:extLst>
          </p:cNvPr>
          <p:cNvCxnSpPr>
            <a:cxnSpLocks/>
          </p:cNvCxnSpPr>
          <p:nvPr userDrawn="1"/>
        </p:nvCxnSpPr>
        <p:spPr>
          <a:xfrm>
            <a:off x="1168786" y="2935801"/>
            <a:ext cx="997451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799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63740B48-1341-6A6B-938E-1D1A7D87B0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2" y="1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pic>
        <p:nvPicPr>
          <p:cNvPr id="35" name="그래픽 34">
            <a:extLst>
              <a:ext uri="{FF2B5EF4-FFF2-40B4-BE49-F238E27FC236}">
                <a16:creationId xmlns:a16="http://schemas.microsoft.com/office/drawing/2014/main" id="{9209CA0B-7122-AF4F-EEAD-14C88EEA9A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10168" y="443659"/>
            <a:ext cx="708543" cy="29211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8F399EB-3E67-386C-33D3-DB1DB50DF5BF}"/>
              </a:ext>
            </a:extLst>
          </p:cNvPr>
          <p:cNvSpPr/>
          <p:nvPr userDrawn="1"/>
        </p:nvSpPr>
        <p:spPr>
          <a:xfrm>
            <a:off x="0" y="0"/>
            <a:ext cx="1371600" cy="6858000"/>
          </a:xfrm>
          <a:prstGeom prst="rect">
            <a:avLst/>
          </a:prstGeom>
          <a:solidFill>
            <a:srgbClr val="009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Object 12">
            <a:extLst>
              <a:ext uri="{FF2B5EF4-FFF2-40B4-BE49-F238E27FC236}">
                <a16:creationId xmlns:a16="http://schemas.microsoft.com/office/drawing/2014/main" id="{6257F1CF-76AE-C383-A65A-4ECC17D461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959429" y="1931437"/>
            <a:ext cx="9622585" cy="43139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5CB57C-CFC2-D5CE-7539-390DC5A92F12}"/>
              </a:ext>
            </a:extLst>
          </p:cNvPr>
          <p:cNvSpPr txBox="1"/>
          <p:nvPr userDrawn="1"/>
        </p:nvSpPr>
        <p:spPr>
          <a:xfrm>
            <a:off x="1959429" y="1041485"/>
            <a:ext cx="25506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rgbClr val="604900"/>
                </a:solidFill>
                <a:latin typeface="+mj-ea"/>
                <a:ea typeface="+mj-ea"/>
              </a:rPr>
              <a:t>학습목표</a:t>
            </a:r>
            <a:endParaRPr lang="en-US" sz="4800" dirty="0">
              <a:solidFill>
                <a:srgbClr val="604900"/>
              </a:solidFill>
              <a:latin typeface="+mj-ea"/>
              <a:ea typeface="+mj-ea"/>
            </a:endParaRPr>
          </a:p>
        </p:txBody>
      </p:sp>
      <p:pic>
        <p:nvPicPr>
          <p:cNvPr id="5" name="Object 18">
            <a:extLst>
              <a:ext uri="{FF2B5EF4-FFF2-40B4-BE49-F238E27FC236}">
                <a16:creationId xmlns:a16="http://schemas.microsoft.com/office/drawing/2014/main" id="{6A7D94E5-5813-0CF8-BD13-27EF8FF7C9A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 rot="16200000">
            <a:off x="-896982" y="4837996"/>
            <a:ext cx="3881534" cy="15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546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63740B48-1341-6A6B-938E-1D1A7D87B0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2" y="1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A11C4EE1-60AD-1CC8-9753-D948B7A31F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30776" y="540028"/>
            <a:ext cx="6529388" cy="2154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rgbClr val="00959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 lvl="0"/>
            <a:r>
              <a:rPr lang="ko-KR" altLang="en-US" dirty="0" err="1"/>
              <a:t>차시</a:t>
            </a:r>
            <a:r>
              <a:rPr lang="ko-KR" altLang="en-US" dirty="0"/>
              <a:t> 소제목</a:t>
            </a:r>
          </a:p>
        </p:txBody>
      </p:sp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B5D26433-42C3-7AC4-6662-56FDDFF4384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30776" y="819931"/>
            <a:ext cx="6529388" cy="301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lvl="0"/>
            <a:r>
              <a:rPr lang="en-US" altLang="ko-KR" dirty="0"/>
              <a:t>1. </a:t>
            </a:r>
            <a:r>
              <a:rPr lang="ko-KR" altLang="en-US" dirty="0"/>
              <a:t>세부 제목 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DE18C40-AF6D-1D5D-572E-08CAA5DAF6CA}"/>
              </a:ext>
            </a:extLst>
          </p:cNvPr>
          <p:cNvCxnSpPr>
            <a:cxnSpLocks/>
          </p:cNvCxnSpPr>
          <p:nvPr userDrawn="1"/>
        </p:nvCxnSpPr>
        <p:spPr>
          <a:xfrm>
            <a:off x="773290" y="771580"/>
            <a:ext cx="10645421" cy="0"/>
          </a:xfrm>
          <a:prstGeom prst="line">
            <a:avLst/>
          </a:prstGeom>
          <a:ln>
            <a:solidFill>
              <a:srgbClr val="00959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804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 핵심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63740B48-1341-6A6B-938E-1D1A7D87B0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2" y="1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36" name="슬라이드 번호 개체 틀 5">
            <a:extLst>
              <a:ext uri="{FF2B5EF4-FFF2-40B4-BE49-F238E27FC236}">
                <a16:creationId xmlns:a16="http://schemas.microsoft.com/office/drawing/2014/main" id="{9E0A0BE7-4DC7-F6AE-2903-8819101F2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27844" y="6462386"/>
            <a:ext cx="654170" cy="216978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92E8535D-4013-4CDF-9CD3-6D349108CD7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33B848-FDBE-A0DE-D784-A6BBF66A0C55}"/>
              </a:ext>
            </a:extLst>
          </p:cNvPr>
          <p:cNvSpPr txBox="1"/>
          <p:nvPr userDrawn="1"/>
        </p:nvSpPr>
        <p:spPr>
          <a:xfrm>
            <a:off x="11418711" y="6438042"/>
            <a:ext cx="2455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120DF5-01BE-73E4-F52C-E2B4B4195224}"/>
              </a:ext>
            </a:extLst>
          </p:cNvPr>
          <p:cNvSpPr/>
          <p:nvPr userDrawn="1"/>
        </p:nvSpPr>
        <p:spPr>
          <a:xfrm>
            <a:off x="366954" y="369455"/>
            <a:ext cx="11427882" cy="6068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순서도: 수동 입력 1">
            <a:extLst>
              <a:ext uri="{FF2B5EF4-FFF2-40B4-BE49-F238E27FC236}">
                <a16:creationId xmlns:a16="http://schemas.microsoft.com/office/drawing/2014/main" id="{1062EAC8-2BB1-7C80-86D2-FA63F0BEAC6D}"/>
              </a:ext>
            </a:extLst>
          </p:cNvPr>
          <p:cNvSpPr/>
          <p:nvPr userDrawn="1"/>
        </p:nvSpPr>
        <p:spPr>
          <a:xfrm rot="5400000" flipV="1">
            <a:off x="4181053" y="-1152943"/>
            <a:ext cx="6858003" cy="9163894"/>
          </a:xfrm>
          <a:prstGeom prst="flowChartManualInput">
            <a:avLst/>
          </a:prstGeom>
          <a:solidFill>
            <a:srgbClr val="009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B217A7F-0B3E-E41C-C441-4353223EB31E}"/>
              </a:ext>
            </a:extLst>
          </p:cNvPr>
          <p:cNvSpPr/>
          <p:nvPr userDrawn="1"/>
        </p:nvSpPr>
        <p:spPr>
          <a:xfrm>
            <a:off x="613113" y="886691"/>
            <a:ext cx="11051178" cy="5384001"/>
          </a:xfrm>
          <a:prstGeom prst="roundRect">
            <a:avLst>
              <a:gd name="adj" fmla="val 4722"/>
            </a:avLst>
          </a:prstGeom>
          <a:solidFill>
            <a:schemeClr val="bg1"/>
          </a:solidFill>
          <a:ln w="38100">
            <a:solidFill>
              <a:srgbClr val="0095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15365EA-9A28-0E98-10BD-BF5F30FCC68B}"/>
              </a:ext>
            </a:extLst>
          </p:cNvPr>
          <p:cNvSpPr/>
          <p:nvPr userDrawn="1"/>
        </p:nvSpPr>
        <p:spPr>
          <a:xfrm>
            <a:off x="3236167" y="587828"/>
            <a:ext cx="5719665" cy="597159"/>
          </a:xfrm>
          <a:prstGeom prst="roundRect">
            <a:avLst/>
          </a:prstGeom>
          <a:solidFill>
            <a:srgbClr val="ED1551"/>
          </a:solidFill>
          <a:ln>
            <a:solidFill>
              <a:srgbClr val="ED15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F7730E-02E0-89E5-E5BA-B42878664963}"/>
              </a:ext>
            </a:extLst>
          </p:cNvPr>
          <p:cNvSpPr txBox="1"/>
          <p:nvPr userDrawn="1"/>
        </p:nvSpPr>
        <p:spPr>
          <a:xfrm>
            <a:off x="5214989" y="615818"/>
            <a:ext cx="1762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핵심요약</a:t>
            </a:r>
            <a:endParaRPr 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36872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연습문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63740B48-1341-6A6B-938E-1D1A7D87B0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2" y="1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33B848-FDBE-A0DE-D784-A6BBF66A0C55}"/>
              </a:ext>
            </a:extLst>
          </p:cNvPr>
          <p:cNvSpPr txBox="1"/>
          <p:nvPr userDrawn="1"/>
        </p:nvSpPr>
        <p:spPr>
          <a:xfrm>
            <a:off x="11418711" y="6438042"/>
            <a:ext cx="2455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D3D99C-D79C-8EFC-58E0-159AB78F2291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ED17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120DF5-01BE-73E4-F52C-E2B4B4195224}"/>
              </a:ext>
            </a:extLst>
          </p:cNvPr>
          <p:cNvSpPr/>
          <p:nvPr userDrawn="1"/>
        </p:nvSpPr>
        <p:spPr>
          <a:xfrm>
            <a:off x="366954" y="369455"/>
            <a:ext cx="11427882" cy="6206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텍스트, 실내, 노트북, 전자기기이(가) 표시된 사진&#10;&#10;자동 생성된 설명">
            <a:extLst>
              <a:ext uri="{FF2B5EF4-FFF2-40B4-BE49-F238E27FC236}">
                <a16:creationId xmlns:a16="http://schemas.microsoft.com/office/drawing/2014/main" id="{68B11875-2B9D-C3A4-0B5A-2853C446D4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53236" y="4721433"/>
            <a:ext cx="2840181" cy="18934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FDD80A-3866-D048-1219-E64AFB672250}"/>
              </a:ext>
            </a:extLst>
          </p:cNvPr>
          <p:cNvSpPr txBox="1"/>
          <p:nvPr userDrawn="1"/>
        </p:nvSpPr>
        <p:spPr>
          <a:xfrm>
            <a:off x="578499" y="537632"/>
            <a:ext cx="23519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604900"/>
                </a:solidFill>
                <a:latin typeface="+mj-ea"/>
                <a:ea typeface="+mj-ea"/>
              </a:rPr>
              <a:t>연습문제</a:t>
            </a:r>
            <a:endParaRPr lang="en-US" sz="4400" dirty="0">
              <a:solidFill>
                <a:srgbClr val="6049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5205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뒷표지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6A5E3D9-4CE9-F59D-CF1F-683DFF2FE56D}"/>
              </a:ext>
            </a:extLst>
          </p:cNvPr>
          <p:cNvSpPr>
            <a:spLocks/>
          </p:cNvSpPr>
          <p:nvPr userDrawn="1"/>
        </p:nvSpPr>
        <p:spPr>
          <a:xfrm>
            <a:off x="-1" y="0"/>
            <a:ext cx="12192001" cy="6857998"/>
          </a:xfrm>
          <a:prstGeom prst="rect">
            <a:avLst/>
          </a:prstGeom>
          <a:solidFill>
            <a:srgbClr val="009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3AE71D7E-5561-F3B8-2B32-D1EF742B66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237" y="130080"/>
            <a:ext cx="3045161" cy="1561822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FD5D480C-08AF-A38B-4390-21F3F61A803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19083" y="4479209"/>
            <a:ext cx="2525317" cy="22465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3413B1-4678-091C-FB80-6A1F96FDC062}"/>
              </a:ext>
            </a:extLst>
          </p:cNvPr>
          <p:cNvSpPr txBox="1"/>
          <p:nvPr userDrawn="1"/>
        </p:nvSpPr>
        <p:spPr>
          <a:xfrm>
            <a:off x="723012" y="4913646"/>
            <a:ext cx="626257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THANK YOU</a:t>
            </a:r>
            <a:endParaRPr lang="ko-KR" altLang="en-US" sz="80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4819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37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5657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5" r:id="rId2"/>
    <p:sldLayoutId id="2147483675" r:id="rId3"/>
    <p:sldLayoutId id="2147483666" r:id="rId4"/>
    <p:sldLayoutId id="2147483673" r:id="rId5"/>
    <p:sldLayoutId id="2147483678" r:id="rId6"/>
    <p:sldLayoutId id="2147483674" r:id="rId7"/>
    <p:sldLayoutId id="2147483676" r:id="rId8"/>
    <p:sldLayoutId id="2147483668" r:id="rId9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tailwindcss.com/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tailwindcss.com/docs/functions-and-directives#tailwind" TargetMode="External"/><Relationship Id="rId2" Type="http://schemas.openxmlformats.org/officeDocument/2006/relationships/hyperlink" Target="https://developer.mozilla.org/en-US/docs/Web/CSS/At-rule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tailwindcss.com/docs/functions-and-directives#apply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1">
            <a:extLst>
              <a:ext uri="{FF2B5EF4-FFF2-40B4-BE49-F238E27FC236}">
                <a16:creationId xmlns:a16="http://schemas.microsoft.com/office/drawing/2014/main" id="{57DF22CF-6CA0-B92A-F850-B097DF8B897F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490047" y="3442323"/>
            <a:ext cx="8839200" cy="13043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sz="60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UI/</a:t>
            </a:r>
            <a:r>
              <a:rPr lang="en-US" altLang="ko-KR" sz="6000" dirty="0" err="1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UX</a:t>
            </a:r>
            <a:r>
              <a:rPr lang="en-US" altLang="ko-KR" sz="60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</a:t>
            </a:r>
            <a:r>
              <a:rPr lang="ko-KR" altLang="en-US" sz="60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디자인과 구현</a:t>
            </a:r>
            <a:r>
              <a:rPr lang="en-US" altLang="ko-KR" sz="60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(HTML/CSS)</a:t>
            </a:r>
          </a:p>
        </p:txBody>
      </p:sp>
    </p:spTree>
    <p:extLst>
      <p:ext uri="{BB962C8B-B14F-4D97-AF65-F5344CB8AC3E}">
        <p14:creationId xmlns:p14="http://schemas.microsoft.com/office/powerpoint/2010/main" val="1036213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3725026-4CE8-6381-02AC-A56DFCC5466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1. html5/css3 </a:t>
            </a:r>
            <a:r>
              <a:rPr lang="ko-KR" altLang="en-US" dirty="0"/>
              <a:t>고급기법</a:t>
            </a: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90ECAE-5EB2-4D7B-F5A2-CF8352AEEF3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가로메뉴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15E418-D47C-8E51-2F1E-39E4D218A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55" y="1232641"/>
            <a:ext cx="5379845" cy="466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97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7F7C1E5-0984-0B93-FBB7-8C24B0B4D11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1. html5/css3 </a:t>
            </a:r>
            <a:r>
              <a:rPr lang="ko-KR" altLang="en-US" dirty="0"/>
              <a:t>고급기법</a:t>
            </a: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2D3089-CAAE-B62B-D3D9-539FC0730B4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세로메뉴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CFF1C2-9777-2D72-7121-A7C148885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385" y="1411037"/>
            <a:ext cx="5778023" cy="544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54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3D2DA41-2EC9-CCD2-5B11-DD43577EB95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1. html5/css3 </a:t>
            </a:r>
            <a:r>
              <a:rPr lang="ko-KR" altLang="en-US" dirty="0"/>
              <a:t>고급기법</a:t>
            </a: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9E63C6-C9AE-60D8-A1C1-3F4C3A82C1E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fieldset</a:t>
            </a:r>
            <a:r>
              <a:rPr lang="en-US" altLang="ko-KR" dirty="0"/>
              <a:t>/legend/label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70E51C-0D5F-56FE-FD52-8341E8579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74" y="1521352"/>
            <a:ext cx="8850935" cy="438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76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6E5D957-8EFF-6C78-0AA0-231CA085297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1. html5/css3 </a:t>
            </a:r>
            <a:r>
              <a:rPr lang="ko-KR" altLang="en-US" dirty="0"/>
              <a:t>고급기법</a:t>
            </a: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E267AD-BB25-F6D2-5759-0D19138517A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fieldset</a:t>
            </a:r>
            <a:r>
              <a:rPr lang="en-US" altLang="ko-KR" dirty="0"/>
              <a:t>/legend/label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665A31-BB51-75A9-A7F2-5D77372DF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658" y="1538596"/>
            <a:ext cx="7128480" cy="242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032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656807B-D78F-D910-10BD-5D252311BB9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1. html5/css3 </a:t>
            </a:r>
            <a:r>
              <a:rPr lang="ko-KR" altLang="en-US" dirty="0"/>
              <a:t>고급기법</a:t>
            </a: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BFFCBE-8154-E0B5-B3C3-40C2E1E445A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Canvas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F27317-316B-BE84-752D-633FAB56015B}"/>
              </a:ext>
            </a:extLst>
          </p:cNvPr>
          <p:cNvSpPr txBox="1"/>
          <p:nvPr/>
        </p:nvSpPr>
        <p:spPr>
          <a:xfrm>
            <a:off x="730776" y="1323526"/>
            <a:ext cx="1012125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HTML5 &lt;</a:t>
            </a:r>
            <a:r>
              <a:rPr lang="ko-KR" altLang="en-US" sz="1400" dirty="0" err="1"/>
              <a:t>canvas</a:t>
            </a:r>
            <a:r>
              <a:rPr lang="ko-KR" altLang="en-US" sz="1400" dirty="0"/>
              <a:t>&gt; 요소는 </a:t>
            </a:r>
            <a:r>
              <a:rPr lang="ko-KR" altLang="en-US" sz="1400" dirty="0" err="1"/>
              <a:t>JavaScript를</a:t>
            </a:r>
            <a:r>
              <a:rPr lang="ko-KR" altLang="en-US" sz="1400" dirty="0"/>
              <a:t> 사용하여 그래픽을 그릴 수 있는 영역을 제공하는 HTML5 요소입니다. </a:t>
            </a:r>
            <a:endParaRPr lang="en-US" altLang="ko-KR" sz="1400" dirty="0"/>
          </a:p>
          <a:p>
            <a:r>
              <a:rPr lang="ko-KR" altLang="en-US" sz="1400" dirty="0"/>
              <a:t>&lt;</a:t>
            </a:r>
            <a:r>
              <a:rPr lang="ko-KR" altLang="en-US" sz="1400" dirty="0" err="1"/>
              <a:t>canvas</a:t>
            </a:r>
            <a:r>
              <a:rPr lang="ko-KR" altLang="en-US" sz="1400" dirty="0"/>
              <a:t>&gt;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사용하면 동적인 그래픽을 생성하고 제어할 수 있습니다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이와 유사한 요소로 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svg</a:t>
            </a:r>
            <a:r>
              <a:rPr lang="en-US" altLang="ko-KR" sz="1400" dirty="0"/>
              <a:t>&gt;</a:t>
            </a:r>
            <a:r>
              <a:rPr lang="ko-KR" altLang="en-US" sz="1400" dirty="0"/>
              <a:t>가 있습니다</a:t>
            </a:r>
            <a:r>
              <a:rPr lang="en-US" altLang="ko-KR" sz="1400" dirty="0"/>
              <a:t>.  </a:t>
            </a:r>
            <a:r>
              <a:rPr lang="ko-KR" altLang="en-US" sz="1400" dirty="0"/>
              <a:t>이 요소를 이용해 차트 등을 작성할 수 있습니다</a:t>
            </a:r>
            <a:r>
              <a:rPr lang="en-US" altLang="ko-KR" sz="1400" dirty="0"/>
              <a:t>.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127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724FD32-FE9F-EF83-819E-B9F4DD2B5C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1. html5/css3 </a:t>
            </a:r>
            <a:r>
              <a:rPr lang="ko-KR" altLang="en-US" dirty="0"/>
              <a:t>고급기법</a:t>
            </a: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1C3E18-F713-EBD3-EB85-14DE240536B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canvas </a:t>
            </a:r>
            <a:r>
              <a:rPr lang="ko-KR" altLang="en-US" dirty="0"/>
              <a:t>사각형 그리기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939272-15FE-F98C-744F-5FCAC6127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76" y="1370401"/>
            <a:ext cx="4999783" cy="41171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833534-32E7-7113-299F-45CFBD7B1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164" y="1535503"/>
            <a:ext cx="3916457" cy="295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75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019C2C5-4A42-8F0F-0830-FA4EDA66F06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1. html5/css3 </a:t>
            </a:r>
            <a:r>
              <a:rPr lang="ko-KR" altLang="en-US" dirty="0"/>
              <a:t>고급기법</a:t>
            </a: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8800AD-A518-3E90-71E9-EFECD31E4B7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canvas </a:t>
            </a:r>
            <a:r>
              <a:rPr lang="ko-KR" altLang="en-US" dirty="0"/>
              <a:t>원 그리기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811E90-F7C0-5880-A3B1-55D9D075A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77" y="1329691"/>
            <a:ext cx="8256787" cy="470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33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521D848-3860-8153-7609-B8522EE99CF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1. html5/css3 </a:t>
            </a:r>
            <a:r>
              <a:rPr lang="ko-KR" altLang="en-US" dirty="0"/>
              <a:t>고급기법</a:t>
            </a: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798C35-2275-6F1C-4A31-CDB8A69AB70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 err="1"/>
              <a:t>차트그리기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1DA583-C12A-5495-E137-5FE9BAB00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08" y="1393420"/>
            <a:ext cx="5322692" cy="50735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F0D1A7D-B37F-DD76-6FD8-46CACB82D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699" y="1759788"/>
            <a:ext cx="3771720" cy="29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43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7BA858-C393-B13C-29B8-3F9B36C028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E8535D-4013-4CDF-9CD3-6D349108CD7C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D5FCA6-5BC1-8611-549C-6F7E6B0A7497}"/>
              </a:ext>
            </a:extLst>
          </p:cNvPr>
          <p:cNvSpPr txBox="1"/>
          <p:nvPr/>
        </p:nvSpPr>
        <p:spPr>
          <a:xfrm>
            <a:off x="709492" y="1689091"/>
            <a:ext cx="107730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button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태그는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input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태그의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submit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와 같다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이 태그는 서버로 무조건 정보를 전송하기 때문에 전송전에 데이터들을 제대로 입력했는지 자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바스크립트로 체크를 해서 오류가 없으면 서버로 정보를 전송하려고 할 때 무조건 전송을 하기때문에 전송을 막으려고 해도 못 막는다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그래서 잘 </a:t>
            </a:r>
            <a:r>
              <a:rPr lang="ko-KR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안쓴다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&lt;button&gt;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글쓰기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&lt;/button&gt;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&lt;input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type=“submit”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value=“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글쓰기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”&gt;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와 동일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&lt;button type=“button”&gt;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글쓰기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&lt;/button&gt;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&lt;input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type=“button”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value=“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글쓰기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”&gt;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이 동일하다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008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447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D6C9579-CF36-4D95-5A33-8F0BDE4801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46984" y="2291427"/>
            <a:ext cx="10048061" cy="623141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sz="3200" dirty="0"/>
              <a:t>. Tailwind CSS Framework </a:t>
            </a:r>
            <a:r>
              <a:rPr lang="ko-KR" altLang="en-US" sz="3200" dirty="0"/>
              <a:t>으로 </a:t>
            </a:r>
            <a:r>
              <a:rPr lang="en-US" altLang="ko-KR" sz="3200" dirty="0"/>
              <a:t>UI/</a:t>
            </a:r>
            <a:r>
              <a:rPr lang="en-US" altLang="ko-KR" sz="3200" dirty="0" err="1"/>
              <a:t>UX</a:t>
            </a:r>
            <a:r>
              <a:rPr lang="en-US" altLang="ko-KR" sz="3200" dirty="0"/>
              <a:t> </a:t>
            </a:r>
            <a:r>
              <a:rPr lang="ko-KR" altLang="en-US" sz="3200" dirty="0"/>
              <a:t>구성하기</a:t>
            </a:r>
          </a:p>
        </p:txBody>
      </p:sp>
    </p:spTree>
    <p:extLst>
      <p:ext uri="{BB962C8B-B14F-4D97-AF65-F5344CB8AC3E}">
        <p14:creationId xmlns:p14="http://schemas.microsoft.com/office/powerpoint/2010/main" val="668123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95833B6-EC77-8C10-1F6B-46336F8085A5}"/>
              </a:ext>
            </a:extLst>
          </p:cNvPr>
          <p:cNvGrpSpPr/>
          <p:nvPr/>
        </p:nvGrpSpPr>
        <p:grpSpPr>
          <a:xfrm>
            <a:off x="5008198" y="1205877"/>
            <a:ext cx="3967749" cy="372352"/>
            <a:chOff x="1317363" y="2400202"/>
            <a:chExt cx="3967749" cy="37235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F863E1-DB36-E036-8CA8-2FDA5C565E9B}"/>
                </a:ext>
              </a:extLst>
            </p:cNvPr>
            <p:cNvSpPr txBox="1"/>
            <p:nvPr/>
          </p:nvSpPr>
          <p:spPr>
            <a:xfrm>
              <a:off x="2345221" y="2434000"/>
              <a:ext cx="29398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rgbClr val="009EAC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HTML5</a:t>
              </a:r>
              <a:r>
                <a:rPr lang="en-US" altLang="ko-KR" sz="1600" dirty="0">
                  <a:solidFill>
                    <a:srgbClr val="009EAC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/</a:t>
              </a:r>
              <a:r>
                <a:rPr lang="en-US" altLang="ko-KR" sz="1600" dirty="0" err="1">
                  <a:solidFill>
                    <a:srgbClr val="009EAC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CSS3</a:t>
              </a:r>
              <a:r>
                <a:rPr lang="en-US" altLang="ko-KR" sz="1600" dirty="0">
                  <a:solidFill>
                    <a:srgbClr val="009EAC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</a:t>
              </a:r>
              <a:r>
                <a:rPr lang="ko-KR" altLang="en-US" sz="1600" dirty="0">
                  <a:solidFill>
                    <a:srgbClr val="009EAC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고급 기법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C884E5-0A02-89C1-3FBF-8F3315A75E3B}"/>
                </a:ext>
              </a:extLst>
            </p:cNvPr>
            <p:cNvSpPr txBox="1"/>
            <p:nvPr/>
          </p:nvSpPr>
          <p:spPr>
            <a:xfrm>
              <a:off x="1317363" y="2400202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01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C6323BBC-1276-050D-AF3D-1FE3EBFD3931}"/>
                </a:ext>
              </a:extLst>
            </p:cNvPr>
            <p:cNvCxnSpPr>
              <a:cxnSpLocks/>
            </p:cNvCxnSpPr>
            <p:nvPr/>
          </p:nvCxnSpPr>
          <p:spPr>
            <a:xfrm>
              <a:off x="1852547" y="2573781"/>
              <a:ext cx="42630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B413697-A662-DE75-F91D-4DEB33459AA6}"/>
              </a:ext>
            </a:extLst>
          </p:cNvPr>
          <p:cNvGrpSpPr/>
          <p:nvPr/>
        </p:nvGrpSpPr>
        <p:grpSpPr>
          <a:xfrm>
            <a:off x="5008198" y="1698320"/>
            <a:ext cx="5845977" cy="372352"/>
            <a:chOff x="1317363" y="2400202"/>
            <a:chExt cx="5845977" cy="37235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39FF52-BE36-60F0-8255-4E1BEC38C849}"/>
                </a:ext>
              </a:extLst>
            </p:cNvPr>
            <p:cNvSpPr txBox="1"/>
            <p:nvPr/>
          </p:nvSpPr>
          <p:spPr>
            <a:xfrm>
              <a:off x="2345221" y="2434000"/>
              <a:ext cx="48181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009EAC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Tailwind CSS Framework </a:t>
              </a:r>
              <a:r>
                <a:rPr lang="ko-KR" altLang="en-US" sz="1600" dirty="0">
                  <a:solidFill>
                    <a:srgbClr val="009EAC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으로 </a:t>
              </a:r>
              <a:r>
                <a:rPr lang="en-US" altLang="ko-KR" sz="1600" dirty="0">
                  <a:solidFill>
                    <a:srgbClr val="009EAC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UI/</a:t>
              </a:r>
              <a:r>
                <a:rPr lang="en-US" altLang="ko-KR" sz="1600" dirty="0" err="1">
                  <a:solidFill>
                    <a:srgbClr val="009EAC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UX</a:t>
              </a:r>
              <a:r>
                <a:rPr lang="en-US" altLang="ko-KR" sz="1600" dirty="0">
                  <a:solidFill>
                    <a:srgbClr val="009EAC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</a:t>
              </a:r>
              <a:r>
                <a:rPr lang="ko-KR" altLang="en-US" sz="1600" dirty="0">
                  <a:solidFill>
                    <a:srgbClr val="009EAC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구성하기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F9C88A-5B49-2A82-3D99-A63FDF0B94D3}"/>
                </a:ext>
              </a:extLst>
            </p:cNvPr>
            <p:cNvSpPr txBox="1"/>
            <p:nvPr/>
          </p:nvSpPr>
          <p:spPr>
            <a:xfrm>
              <a:off x="1317363" y="2400202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02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A701A1D-1336-C26D-6402-991637EFE712}"/>
                </a:ext>
              </a:extLst>
            </p:cNvPr>
            <p:cNvCxnSpPr>
              <a:cxnSpLocks/>
            </p:cNvCxnSpPr>
            <p:nvPr/>
          </p:nvCxnSpPr>
          <p:spPr>
            <a:xfrm>
              <a:off x="1852547" y="2573781"/>
              <a:ext cx="42630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2825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D47C8E-5D37-C611-03DA-E42F7F981645}"/>
              </a:ext>
            </a:extLst>
          </p:cNvPr>
          <p:cNvSpPr txBox="1"/>
          <p:nvPr/>
        </p:nvSpPr>
        <p:spPr>
          <a:xfrm>
            <a:off x="2504450" y="2547256"/>
            <a:ext cx="7084119" cy="1233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E0A512"/>
              </a:buClr>
              <a:buFont typeface="에스코어 드림 5 Medium" panose="020B0503030302020204" pitchFamily="34" charset="-127"/>
              <a:buChar char="▶"/>
            </a:pPr>
            <a:r>
              <a:rPr lang="en-US" altLang="ko-KR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TailWindcss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개념을 이해하고 응용할 수 있다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200000"/>
              </a:lnSpc>
              <a:buClr>
                <a:srgbClr val="E0A512"/>
              </a:buClr>
              <a:buFont typeface="에스코어 드림 5 Medium" panose="020B0503030302020204" pitchFamily="34" charset="-127"/>
              <a:buChar char="▶"/>
            </a:pPr>
            <a:r>
              <a:rPr lang="en-US" altLang="ko-KR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TailWindcss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이용하여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html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문서에 디자인을 할 수 있다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9DA2D7-E136-1FDA-A44F-61E026532DCB}"/>
              </a:ext>
            </a:extLst>
          </p:cNvPr>
          <p:cNvSpPr txBox="1"/>
          <p:nvPr/>
        </p:nvSpPr>
        <p:spPr>
          <a:xfrm rot="16200000">
            <a:off x="-523315" y="1343062"/>
            <a:ext cx="31341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+mj-ea"/>
                <a:ea typeface="+mj-ea"/>
              </a:rPr>
              <a:t>2.</a:t>
            </a:r>
            <a:r>
              <a:rPr lang="ko-KR" altLang="en-US" sz="1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+mj-ea"/>
                <a:ea typeface="+mj-ea"/>
              </a:rPr>
              <a:t>Tailwind CSS Framework </a:t>
            </a:r>
            <a:r>
              <a:rPr lang="ko-KR" altLang="en-US" sz="1000" dirty="0">
                <a:solidFill>
                  <a:schemeClr val="bg1"/>
                </a:solidFill>
                <a:latin typeface="+mj-ea"/>
                <a:ea typeface="+mj-ea"/>
              </a:rPr>
              <a:t>으로 </a:t>
            </a:r>
            <a:r>
              <a:rPr lang="en-US" altLang="ko-KR" sz="1000" dirty="0">
                <a:solidFill>
                  <a:schemeClr val="bg1"/>
                </a:solidFill>
                <a:latin typeface="+mj-ea"/>
                <a:ea typeface="+mj-ea"/>
              </a:rPr>
              <a:t>UI/UX </a:t>
            </a:r>
            <a:r>
              <a:rPr lang="ko-KR" altLang="en-US" sz="1000" dirty="0">
                <a:solidFill>
                  <a:schemeClr val="bg1"/>
                </a:solidFill>
                <a:latin typeface="+mj-ea"/>
                <a:ea typeface="+mj-ea"/>
              </a:rPr>
              <a:t>구성하기</a:t>
            </a:r>
            <a:endParaRPr lang="en-US" sz="1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79444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38001CE-8E06-5EDB-7F9B-BEB6B454D78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TailWindCSS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682313-F5C1-64F7-722C-F9BD0FF7F5B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TailWind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3BE988-9E21-452F-05A3-710C9AF7828B}"/>
              </a:ext>
            </a:extLst>
          </p:cNvPr>
          <p:cNvSpPr txBox="1"/>
          <p:nvPr/>
        </p:nvSpPr>
        <p:spPr>
          <a:xfrm>
            <a:off x="730775" y="1185917"/>
            <a:ext cx="1081204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Tailwind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는 많은 유틸리티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(utility)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클래스로 이루어진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CSS </a:t>
            </a:r>
            <a:r>
              <a:rPr lang="ko-KR" alt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프레임워크입니다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Tailwind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가 제공하는 유틸리티 클래스들을 다양하게 조합하면 추가적인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CSS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코드 작성없이 단순히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HTML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요소의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속성에 설정해주는 것만으로도 스타일링이 가능하게 됩니다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ko-KR" altLang="en-US" b="0" i="0" dirty="0">
                <a:solidFill>
                  <a:srgbClr val="2E2E2E"/>
                </a:solidFill>
                <a:effectLst/>
                <a:latin typeface="Nanum Square"/>
              </a:rPr>
              <a:t>레이아웃</a:t>
            </a:r>
            <a:r>
              <a:rPr lang="en-US" altLang="ko-KR" b="0" i="0" dirty="0">
                <a:solidFill>
                  <a:srgbClr val="2E2E2E"/>
                </a:solidFill>
                <a:effectLst/>
                <a:latin typeface="Nanum Square"/>
              </a:rPr>
              <a:t>, </a:t>
            </a:r>
            <a:r>
              <a:rPr lang="ko-KR" altLang="en-US" b="0" i="0" dirty="0">
                <a:solidFill>
                  <a:srgbClr val="2E2E2E"/>
                </a:solidFill>
                <a:effectLst/>
                <a:latin typeface="Nanum Square"/>
              </a:rPr>
              <a:t>포지션</a:t>
            </a:r>
            <a:r>
              <a:rPr lang="en-US" altLang="ko-KR" b="0" i="0" dirty="0">
                <a:solidFill>
                  <a:srgbClr val="2E2E2E"/>
                </a:solidFill>
                <a:effectLst/>
                <a:latin typeface="Nanum Square"/>
              </a:rPr>
              <a:t>, </a:t>
            </a:r>
            <a:r>
              <a:rPr lang="ko-KR" altLang="en-US" b="0" i="0" dirty="0">
                <a:solidFill>
                  <a:srgbClr val="2E2E2E"/>
                </a:solidFill>
                <a:effectLst/>
                <a:latin typeface="Nanum Square"/>
              </a:rPr>
              <a:t>스페이스</a:t>
            </a:r>
            <a:r>
              <a:rPr lang="en-US" altLang="ko-KR" b="0" i="0" dirty="0">
                <a:solidFill>
                  <a:srgbClr val="2E2E2E"/>
                </a:solidFill>
                <a:effectLst/>
                <a:latin typeface="Nanum Square"/>
              </a:rPr>
              <a:t>, </a:t>
            </a:r>
            <a:r>
              <a:rPr lang="ko-KR" altLang="en-US" b="0" i="0" dirty="0">
                <a:solidFill>
                  <a:srgbClr val="2E2E2E"/>
                </a:solidFill>
                <a:effectLst/>
                <a:latin typeface="Nanum Square"/>
              </a:rPr>
              <a:t>컬러</a:t>
            </a:r>
            <a:r>
              <a:rPr lang="en-US" altLang="ko-KR" b="0" i="0" dirty="0">
                <a:solidFill>
                  <a:srgbClr val="2E2E2E"/>
                </a:solidFill>
                <a:effectLst/>
                <a:latin typeface="Nanum Square"/>
              </a:rPr>
              <a:t>, </a:t>
            </a:r>
            <a:r>
              <a:rPr lang="ko-KR" altLang="en-US" b="0" i="0" dirty="0">
                <a:solidFill>
                  <a:srgbClr val="2E2E2E"/>
                </a:solidFill>
                <a:effectLst/>
                <a:latin typeface="Nanum Square"/>
              </a:rPr>
              <a:t>폰트 등 스타일링에 필요한 대부분의 속성이 수많은 클래스로 사전 정의되어 있고</a:t>
            </a:r>
            <a:r>
              <a:rPr lang="en-US" altLang="ko-KR" b="0" i="0" dirty="0">
                <a:solidFill>
                  <a:srgbClr val="2E2E2E"/>
                </a:solidFill>
                <a:effectLst/>
                <a:latin typeface="Nanum Square"/>
              </a:rPr>
              <a:t>, </a:t>
            </a:r>
            <a:r>
              <a:rPr lang="ko-KR" altLang="en-US" b="0" i="0" dirty="0">
                <a:solidFill>
                  <a:srgbClr val="2E2E2E"/>
                </a:solidFill>
                <a:effectLst/>
                <a:latin typeface="Nanum Square"/>
              </a:rPr>
              <a:t>사용자는 그 클래스들을 조합해서 사용한다</a:t>
            </a:r>
            <a:r>
              <a:rPr lang="en-US" altLang="ko-KR" b="0" i="0" dirty="0">
                <a:solidFill>
                  <a:srgbClr val="2E2E2E"/>
                </a:solidFill>
                <a:effectLst/>
                <a:latin typeface="Nanum Square"/>
              </a:rPr>
              <a:t>.</a:t>
            </a:r>
          </a:p>
          <a:p>
            <a:endParaRPr lang="en-US" altLang="ko-KR" dirty="0">
              <a:solidFill>
                <a:srgbClr val="2E2E2E"/>
              </a:solidFill>
              <a:latin typeface="Nanum Square"/>
            </a:endParaRPr>
          </a:p>
          <a:p>
            <a:r>
              <a:rPr lang="ko-KR" altLang="en-US" b="0" dirty="0">
                <a:solidFill>
                  <a:srgbClr val="2E2E2E"/>
                </a:solidFill>
                <a:effectLst/>
                <a:latin typeface="Nanum Square"/>
              </a:rPr>
              <a:t>장점</a:t>
            </a:r>
            <a:endParaRPr lang="en-US" altLang="ko-KR" b="0" dirty="0">
              <a:solidFill>
                <a:srgbClr val="2E2E2E"/>
              </a:solidFill>
              <a:effectLst/>
              <a:latin typeface="Nanum Square"/>
            </a:endParaRPr>
          </a:p>
          <a:p>
            <a:endParaRPr lang="en-US" altLang="ko-KR" b="0" dirty="0">
              <a:solidFill>
                <a:srgbClr val="2E2E2E"/>
              </a:solidFill>
              <a:effectLst/>
              <a:latin typeface="Nanum Squar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E2E2E"/>
                </a:solidFill>
                <a:effectLst/>
                <a:latin typeface="Nanum Square"/>
              </a:rPr>
              <a:t>컴포넌트를 작성할 때 </a:t>
            </a:r>
            <a:r>
              <a:rPr lang="en-US" altLang="ko-KR" b="0" i="0" dirty="0">
                <a:solidFill>
                  <a:srgbClr val="2E2E2E"/>
                </a:solidFill>
                <a:effectLst/>
                <a:latin typeface="Nanum Square"/>
              </a:rPr>
              <a:t>CSS </a:t>
            </a:r>
            <a:r>
              <a:rPr lang="ko-KR" altLang="en-US" b="0" i="0" dirty="0">
                <a:solidFill>
                  <a:srgbClr val="2E2E2E"/>
                </a:solidFill>
                <a:effectLst/>
                <a:latin typeface="Nanum Square"/>
              </a:rPr>
              <a:t>클래스 이름을 고민할 필요가 없다</a:t>
            </a:r>
            <a:r>
              <a:rPr lang="en-US" altLang="ko-KR" b="0" i="0" dirty="0">
                <a:solidFill>
                  <a:srgbClr val="2E2E2E"/>
                </a:solidFill>
                <a:effectLst/>
                <a:latin typeface="Nanum Squar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E2E2E"/>
                </a:solidFill>
                <a:effectLst/>
                <a:latin typeface="Nanum Square"/>
              </a:rPr>
              <a:t>컴포넌트의 수가 늘어나도 </a:t>
            </a:r>
            <a:r>
              <a:rPr lang="en-US" altLang="ko-KR" b="0" i="0" dirty="0">
                <a:solidFill>
                  <a:srgbClr val="2E2E2E"/>
                </a:solidFill>
                <a:effectLst/>
                <a:latin typeface="Nanum Square"/>
              </a:rPr>
              <a:t>CSS </a:t>
            </a:r>
            <a:r>
              <a:rPr lang="ko-KR" altLang="en-US" b="0" i="0" dirty="0">
                <a:solidFill>
                  <a:srgbClr val="2E2E2E"/>
                </a:solidFill>
                <a:effectLst/>
                <a:latin typeface="Nanum Square"/>
              </a:rPr>
              <a:t>파일의 사이즈는 크게 늘어나지 않는다</a:t>
            </a:r>
            <a:r>
              <a:rPr lang="en-US" altLang="ko-KR" b="0" i="0" dirty="0">
                <a:solidFill>
                  <a:srgbClr val="2E2E2E"/>
                </a:solidFill>
                <a:effectLst/>
                <a:latin typeface="Nanum Squar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E2E2E"/>
                </a:solidFill>
                <a:effectLst/>
                <a:latin typeface="Nanum Square"/>
              </a:rPr>
              <a:t>복잡한 구조의 클래스</a:t>
            </a:r>
            <a:r>
              <a:rPr lang="en-US" altLang="ko-KR" b="0" i="0" dirty="0">
                <a:solidFill>
                  <a:srgbClr val="2E2E2E"/>
                </a:solidFill>
                <a:effectLst/>
                <a:latin typeface="Nanum Square"/>
              </a:rPr>
              <a:t>+</a:t>
            </a:r>
            <a:r>
              <a:rPr lang="ko-KR" altLang="en-US" b="0" i="0" dirty="0">
                <a:solidFill>
                  <a:srgbClr val="2E2E2E"/>
                </a:solidFill>
                <a:effectLst/>
                <a:latin typeface="Nanum Square"/>
              </a:rPr>
              <a:t>태그 </a:t>
            </a:r>
            <a:r>
              <a:rPr lang="ko-KR" altLang="en-US" b="0" i="0" dirty="0" err="1">
                <a:solidFill>
                  <a:srgbClr val="2E2E2E"/>
                </a:solidFill>
                <a:effectLst/>
                <a:latin typeface="Nanum Square"/>
              </a:rPr>
              <a:t>셀렉터를</a:t>
            </a:r>
            <a:r>
              <a:rPr lang="ko-KR" altLang="en-US" b="0" i="0" dirty="0">
                <a:solidFill>
                  <a:srgbClr val="2E2E2E"/>
                </a:solidFill>
                <a:effectLst/>
                <a:latin typeface="Nanum Square"/>
              </a:rPr>
              <a:t> 사용하지 않기 때문에 버그 발생 가능성이 낮고 수정이 쉽다</a:t>
            </a:r>
            <a:r>
              <a:rPr lang="en-US" altLang="ko-KR" b="0" i="0" dirty="0">
                <a:solidFill>
                  <a:srgbClr val="2E2E2E"/>
                </a:solidFill>
                <a:effectLst/>
                <a:latin typeface="Nanum Square"/>
              </a:rPr>
              <a:t>.</a:t>
            </a: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973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4D5A93D-E895-C74C-3B42-B82A7616C0C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TailWindCSS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6FF6B0-306A-A9C8-FD84-3937D317F54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TailWindCss</a:t>
            </a:r>
            <a:r>
              <a:rPr lang="en-US" altLang="ko-KR" dirty="0"/>
              <a:t> </a:t>
            </a:r>
            <a:r>
              <a:rPr lang="ko-KR" altLang="en-US" dirty="0"/>
              <a:t>공식사이트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7C203E-D90F-96FF-C86C-140F9422549A}"/>
              </a:ext>
            </a:extLst>
          </p:cNvPr>
          <p:cNvSpPr txBox="1"/>
          <p:nvPr/>
        </p:nvSpPr>
        <p:spPr>
          <a:xfrm>
            <a:off x="730776" y="13882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err="1">
                <a:hlinkClick r:id="rId2"/>
              </a:rPr>
              <a:t>tailwindcss.com</a:t>
            </a:r>
            <a:r>
              <a:rPr lang="en-US" altLang="ko-KR" dirty="0">
                <a:hlinkClick r:id="rId2"/>
              </a:rPr>
              <a:t>/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E27879-B5B4-231F-8CBC-3994ABE90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843" y="1869998"/>
            <a:ext cx="8312313" cy="444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889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18ACF37-7CFA-DBF0-671D-545BAE32F20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TailWindCSS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76DF1C-3B54-38A6-2FCD-52B1243F97C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설치하기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500AC4-F56A-EEEB-B1CB-3BF90596B013}"/>
              </a:ext>
            </a:extLst>
          </p:cNvPr>
          <p:cNvSpPr txBox="1"/>
          <p:nvPr/>
        </p:nvSpPr>
        <p:spPr>
          <a:xfrm>
            <a:off x="730776" y="1502281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먼저 </a:t>
            </a:r>
            <a:r>
              <a:rPr lang="en-US" altLang="ko-KR" dirty="0"/>
              <a:t>node</a:t>
            </a:r>
            <a:r>
              <a:rPr lang="ko-KR" altLang="en-US" dirty="0"/>
              <a:t>가 설치되어야 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설치 후 </a:t>
            </a:r>
            <a:r>
              <a:rPr lang="en-US" altLang="ko-KR" b="0" i="0" dirty="0" err="1">
                <a:solidFill>
                  <a:srgbClr val="0F172A"/>
                </a:solidFill>
                <a:effectLst/>
                <a:latin typeface="Fira Code VF"/>
              </a:rPr>
              <a:t>tailwind.config.js</a:t>
            </a:r>
            <a:r>
              <a:rPr lang="en-US" altLang="ko-KR" b="0" i="0" dirty="0">
                <a:solidFill>
                  <a:srgbClr val="0F172A"/>
                </a:solidFill>
                <a:effectLst/>
                <a:latin typeface="Fira Code VF"/>
              </a:rPr>
              <a:t>  </a:t>
            </a:r>
            <a:r>
              <a:rPr lang="ko-KR" altLang="en-US" b="0" i="0" dirty="0">
                <a:solidFill>
                  <a:srgbClr val="0F172A"/>
                </a:solidFill>
                <a:effectLst/>
                <a:latin typeface="Fira Code VF"/>
              </a:rPr>
              <a:t>파일을 생성해야 </a:t>
            </a:r>
            <a:r>
              <a:rPr lang="ko-KR" altLang="en-US" dirty="0">
                <a:solidFill>
                  <a:srgbClr val="0F172A"/>
                </a:solidFill>
                <a:latin typeface="Fira Code VF"/>
              </a:rPr>
              <a:t>한다</a:t>
            </a:r>
            <a:r>
              <a:rPr lang="en-US" altLang="ko-KR" dirty="0">
                <a:solidFill>
                  <a:srgbClr val="0F172A"/>
                </a:solidFill>
                <a:latin typeface="Fira Code VF"/>
              </a:rPr>
              <a:t>.</a:t>
            </a:r>
          </a:p>
          <a:p>
            <a:r>
              <a:rPr lang="ko-KR" altLang="en-US" dirty="0">
                <a:solidFill>
                  <a:srgbClr val="0F172A"/>
                </a:solidFill>
                <a:latin typeface="Fira Code VF"/>
              </a:rPr>
              <a:t> 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 err="1"/>
              <a:t>npm</a:t>
            </a:r>
            <a:r>
              <a:rPr lang="en-US" altLang="ko-KR" dirty="0"/>
              <a:t> install -D </a:t>
            </a:r>
            <a:r>
              <a:rPr lang="en-US" altLang="ko-KR" dirty="0" err="1"/>
              <a:t>tailwindcss</a:t>
            </a:r>
            <a:endParaRPr lang="en-US" altLang="ko-KR" dirty="0"/>
          </a:p>
          <a:p>
            <a:r>
              <a:rPr lang="en-US" altLang="ko-KR" dirty="0" err="1"/>
              <a:t>npx</a:t>
            </a:r>
            <a:r>
              <a:rPr lang="en-US" altLang="ko-KR" dirty="0"/>
              <a:t> </a:t>
            </a:r>
            <a:r>
              <a:rPr lang="en-US" altLang="ko-KR" dirty="0" err="1"/>
              <a:t>tailwindcss</a:t>
            </a:r>
            <a:r>
              <a:rPr lang="en-US" altLang="ko-KR" dirty="0"/>
              <a:t> </a:t>
            </a:r>
            <a:r>
              <a:rPr lang="en-US" altLang="ko-KR" dirty="0" err="1"/>
              <a:t>init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E97FBDE4-F12E-8F46-6F1A-02683BF47B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51228"/>
          <a:stretch/>
        </p:blipFill>
        <p:spPr>
          <a:xfrm>
            <a:off x="811132" y="3573596"/>
            <a:ext cx="4192339" cy="178212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17542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645C4E-DC9B-1AE4-1B00-EFFEE154FDF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TailWindCSS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DE1682-70FF-3C56-C237-D8419E46E67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설정파일 작성하기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AB931E-8F04-1583-7B13-3413C713F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791" y="2118518"/>
            <a:ext cx="4983209" cy="32716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19C7C8-E250-371D-B46B-647318CABD14}"/>
              </a:ext>
            </a:extLst>
          </p:cNvPr>
          <p:cNvSpPr txBox="1"/>
          <p:nvPr/>
        </p:nvSpPr>
        <p:spPr>
          <a:xfrm>
            <a:off x="1112791" y="1368725"/>
            <a:ext cx="366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tailwind.conig.js</a:t>
            </a:r>
            <a:r>
              <a:rPr lang="ko-KR" altLang="en-US" dirty="0"/>
              <a:t> 파일을 수정한다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9679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F125143-F5FC-A426-4BE4-EDEC9818B9C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TailWindCSS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607144-1EE6-9BD4-1D25-42A313D2175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CSS</a:t>
            </a:r>
            <a:r>
              <a:rPr lang="ko-KR" altLang="en-US" dirty="0"/>
              <a:t>파일에 편입하기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F775B2-B040-9EE1-E28C-07B28140A9E5}"/>
              </a:ext>
            </a:extLst>
          </p:cNvPr>
          <p:cNvSpPr txBox="1"/>
          <p:nvPr/>
        </p:nvSpPr>
        <p:spPr>
          <a:xfrm>
            <a:off x="730776" y="1496054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css</a:t>
            </a:r>
            <a:r>
              <a:rPr lang="ko-KR" altLang="en-US" dirty="0"/>
              <a:t> 파일에 편입하기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@tailwind base;</a:t>
            </a:r>
          </a:p>
          <a:p>
            <a:r>
              <a:rPr lang="en-US" altLang="ko-KR" dirty="0"/>
              <a:t>@tailwind components;</a:t>
            </a:r>
          </a:p>
          <a:p>
            <a:r>
              <a:rPr lang="en-US" altLang="ko-KR" dirty="0"/>
              <a:t>@tailwind utilities;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72E081-C7B3-C226-E9C7-6F961F9DD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38" y="3270659"/>
            <a:ext cx="5461281" cy="224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509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BC25722-1C4B-7BFE-A6B5-F3DD82F7697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TailWindCSS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624E55-1F41-50FA-456C-4AAD8748CF4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CLI </a:t>
            </a:r>
            <a:r>
              <a:rPr lang="ko-KR" altLang="en-US" dirty="0"/>
              <a:t>툴 설치하기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C1FA6E-608D-AE7D-AB0B-BE3DA2A05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841" y="3231100"/>
            <a:ext cx="9855707" cy="16129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1DCB61-5B8B-7A15-8CC3-466B50435044}"/>
              </a:ext>
            </a:extLst>
          </p:cNvPr>
          <p:cNvSpPr txBox="1"/>
          <p:nvPr/>
        </p:nvSpPr>
        <p:spPr>
          <a:xfrm>
            <a:off x="828841" y="1346943"/>
            <a:ext cx="8936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npx</a:t>
            </a:r>
            <a:r>
              <a:rPr lang="en-US" altLang="ko-KR" dirty="0"/>
              <a:t> </a:t>
            </a:r>
            <a:r>
              <a:rPr lang="en-US" altLang="ko-KR" dirty="0" err="1"/>
              <a:t>tailwindcss</a:t>
            </a:r>
            <a:r>
              <a:rPr lang="en-US" altLang="ko-KR" dirty="0"/>
              <a:t> -</a:t>
            </a:r>
            <a:r>
              <a:rPr lang="en-US" altLang="ko-KR" dirty="0" err="1"/>
              <a:t>i</a:t>
            </a:r>
            <a:r>
              <a:rPr lang="en-US" altLang="ko-KR" dirty="0"/>
              <a:t> ./</a:t>
            </a:r>
            <a:r>
              <a:rPr lang="en-US" altLang="ko-KR" dirty="0" err="1"/>
              <a:t>src</a:t>
            </a:r>
            <a:r>
              <a:rPr lang="en-US" altLang="ko-KR" dirty="0"/>
              <a:t>/</a:t>
            </a:r>
            <a:r>
              <a:rPr lang="en-US" altLang="ko-KR" dirty="0" err="1"/>
              <a:t>input.css</a:t>
            </a:r>
            <a:r>
              <a:rPr lang="en-US" altLang="ko-KR" dirty="0"/>
              <a:t> -o ./</a:t>
            </a:r>
            <a:r>
              <a:rPr lang="en-US" altLang="ko-KR" dirty="0" err="1"/>
              <a:t>dist</a:t>
            </a:r>
            <a:r>
              <a:rPr lang="en-US" altLang="ko-KR" dirty="0"/>
              <a:t>/</a:t>
            </a:r>
            <a:r>
              <a:rPr lang="en-US" altLang="ko-KR" dirty="0" err="1"/>
              <a:t>output.css</a:t>
            </a:r>
            <a:r>
              <a:rPr lang="en-US" altLang="ko-KR" dirty="0"/>
              <a:t> --watch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553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2CDA09F-FB68-C9FA-ED22-BAD097DE2B1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TailWindCSS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BD3668-9929-F7D7-9A6E-B0F6EFD1C12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Utility-First </a:t>
            </a:r>
            <a:r>
              <a:rPr lang="ko-KR" altLang="en-US" dirty="0"/>
              <a:t>기본개념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71CFB3-95D9-4DF0-C508-AB75C0675E88}"/>
              </a:ext>
            </a:extLst>
          </p:cNvPr>
          <p:cNvSpPr txBox="1"/>
          <p:nvPr/>
        </p:nvSpPr>
        <p:spPr>
          <a:xfrm>
            <a:off x="891251" y="1406324"/>
            <a:ext cx="108099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이전에는 </a:t>
            </a:r>
            <a:r>
              <a:rPr lang="en-US" altLang="ko-KR" dirty="0" err="1"/>
              <a:t>css</a:t>
            </a:r>
            <a:r>
              <a:rPr lang="ko-KR" altLang="en-US" dirty="0"/>
              <a:t>파일과 </a:t>
            </a:r>
            <a:r>
              <a:rPr lang="en-US" altLang="ko-KR" dirty="0"/>
              <a:t>html</a:t>
            </a:r>
            <a:r>
              <a:rPr lang="ko-KR" altLang="en-US" dirty="0"/>
              <a:t>을 별도의 파일로 나누어서 작업을 진행했음</a:t>
            </a:r>
            <a:endParaRPr lang="en-US" altLang="ko-KR" dirty="0"/>
          </a:p>
          <a:p>
            <a:endParaRPr lang="en-US" altLang="ko-KR" dirty="0"/>
          </a:p>
          <a:p>
            <a:pPr algn="l"/>
            <a:r>
              <a:rPr lang="en-US" altLang="ko-KR" dirty="0" err="1"/>
              <a:t>tailwindcss</a:t>
            </a:r>
            <a:r>
              <a:rPr lang="ko-KR" altLang="en-US" dirty="0"/>
              <a:t>에서는 </a:t>
            </a:r>
            <a:r>
              <a:rPr lang="ko-KR" altLang="en-US" b="0" i="0" dirty="0">
                <a:solidFill>
                  <a:srgbClr val="334155"/>
                </a:solidFill>
                <a:effectLst/>
                <a:latin typeface="Inter var"/>
              </a:rPr>
              <a:t> 기존 클래스를 </a:t>
            </a:r>
            <a:r>
              <a:rPr lang="en-US" altLang="ko-KR" b="0" i="0" dirty="0">
                <a:solidFill>
                  <a:srgbClr val="334155"/>
                </a:solidFill>
                <a:effectLst/>
                <a:latin typeface="Inter var"/>
              </a:rPr>
              <a:t>HTML</a:t>
            </a:r>
            <a:r>
              <a:rPr lang="ko-KR" altLang="en-US" b="0" i="0" dirty="0">
                <a:solidFill>
                  <a:srgbClr val="334155"/>
                </a:solidFill>
                <a:effectLst/>
                <a:latin typeface="Inter var"/>
              </a:rPr>
              <a:t>에 직접 적용하여 요소의 스타일을 지정할 수 있습니다</a:t>
            </a:r>
            <a:r>
              <a:rPr lang="en-US" altLang="ko-KR" b="0" i="0" dirty="0">
                <a:solidFill>
                  <a:srgbClr val="334155"/>
                </a:solidFill>
                <a:effectLst/>
                <a:latin typeface="Inter var"/>
              </a:rPr>
              <a:t>.</a:t>
            </a:r>
          </a:p>
          <a:p>
            <a:pPr algn="l"/>
            <a:endParaRPr lang="en-US" altLang="ko-KR" b="0" i="0" dirty="0">
              <a:solidFill>
                <a:srgbClr val="334155"/>
              </a:solidFill>
              <a:effectLst/>
              <a:latin typeface="Inter var"/>
            </a:endParaRPr>
          </a:p>
          <a:p>
            <a:pPr algn="l"/>
            <a:r>
              <a:rPr lang="ko-KR" altLang="en-US" b="1" i="0" dirty="0">
                <a:solidFill>
                  <a:srgbClr val="334155"/>
                </a:solidFill>
                <a:effectLst/>
                <a:latin typeface="Inter var"/>
              </a:rPr>
              <a:t>유틸리티 클래스를 사용하여 </a:t>
            </a:r>
            <a:r>
              <a:rPr lang="en-US" altLang="ko-KR" b="1" i="0" dirty="0">
                <a:solidFill>
                  <a:srgbClr val="334155"/>
                </a:solidFill>
                <a:effectLst/>
                <a:latin typeface="Inter var"/>
              </a:rPr>
              <a:t>CSS</a:t>
            </a:r>
            <a:r>
              <a:rPr lang="ko-KR" altLang="en-US" b="1" i="0" dirty="0">
                <a:solidFill>
                  <a:srgbClr val="334155"/>
                </a:solidFill>
                <a:effectLst/>
                <a:latin typeface="Inter var"/>
              </a:rPr>
              <a:t>를 작성하지 않고 사용자 정의 디자인 빌드가 가능합니다</a:t>
            </a:r>
            <a:r>
              <a:rPr lang="en-US" altLang="ko-KR" b="1" i="0" dirty="0">
                <a:solidFill>
                  <a:srgbClr val="334155"/>
                </a:solidFill>
                <a:effectLst/>
                <a:latin typeface="Inter var"/>
              </a:rPr>
              <a:t>.</a:t>
            </a:r>
          </a:p>
          <a:p>
            <a:pPr algn="l"/>
            <a:endParaRPr lang="en-US" altLang="ko-KR" b="1" dirty="0">
              <a:solidFill>
                <a:srgbClr val="334155"/>
              </a:solidFill>
              <a:latin typeface="Inter var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334155"/>
                </a:solidFill>
                <a:effectLst/>
                <a:latin typeface="Inter var"/>
              </a:rPr>
              <a:t>클래스 이름을 발명하는 데 에너지를 낭비하지 않습니다</a:t>
            </a:r>
            <a:r>
              <a:rPr lang="en-US" altLang="ko-KR" b="1" i="0" dirty="0">
                <a:solidFill>
                  <a:srgbClr val="334155"/>
                </a:solidFill>
                <a:effectLst/>
                <a:latin typeface="Inter var"/>
              </a:rPr>
              <a:t>. </a:t>
            </a:r>
            <a:r>
              <a:rPr lang="ko-KR" altLang="en-US" b="1" i="0" dirty="0">
                <a:solidFill>
                  <a:srgbClr val="334155"/>
                </a:solidFill>
                <a:effectLst/>
                <a:latin typeface="Inter var"/>
              </a:rPr>
              <a:t>더 이상 뭔가를 스타일링 할 수 있는 것과 같은 어리석은 클래스 이름을 추가하지 않고</a:t>
            </a:r>
            <a:r>
              <a:rPr lang="en-US" altLang="ko-KR" b="1" i="0" dirty="0">
                <a:solidFill>
                  <a:srgbClr val="334155"/>
                </a:solidFill>
                <a:effectLst/>
                <a:latin typeface="Inter var"/>
              </a:rPr>
              <a:t>, </a:t>
            </a:r>
            <a:r>
              <a:rPr lang="ko-KR" altLang="en-US" b="1" i="0" dirty="0">
                <a:solidFill>
                  <a:srgbClr val="334155"/>
                </a:solidFill>
                <a:effectLst/>
                <a:latin typeface="Inter var"/>
              </a:rPr>
              <a:t>실제로 </a:t>
            </a:r>
            <a:r>
              <a:rPr lang="ko-KR" altLang="en-US" b="1" i="0" dirty="0" err="1">
                <a:solidFill>
                  <a:srgbClr val="334155"/>
                </a:solidFill>
                <a:effectLst/>
                <a:latin typeface="Inter var"/>
              </a:rPr>
              <a:t>플렉스</a:t>
            </a:r>
            <a:r>
              <a:rPr lang="ko-KR" altLang="en-US" b="1" i="0" dirty="0">
                <a:solidFill>
                  <a:srgbClr val="334155"/>
                </a:solidFill>
                <a:effectLst/>
                <a:latin typeface="Inter var"/>
              </a:rPr>
              <a:t> 컨테이너 인 </a:t>
            </a:r>
            <a:r>
              <a:rPr lang="ko-KR" altLang="en-US" b="1" i="0" dirty="0" err="1">
                <a:solidFill>
                  <a:srgbClr val="334155"/>
                </a:solidFill>
                <a:effectLst/>
                <a:latin typeface="Inter var"/>
              </a:rPr>
              <a:t>무언가에</a:t>
            </a:r>
            <a:r>
              <a:rPr lang="ko-KR" altLang="en-US" b="1" i="0" dirty="0">
                <a:solidFill>
                  <a:srgbClr val="334155"/>
                </a:solidFill>
                <a:effectLst/>
                <a:latin typeface="Inter var"/>
              </a:rPr>
              <a:t> 대한 완벽한 추상 이름에</a:t>
            </a:r>
            <a:endParaRPr lang="en-US" altLang="ko-KR" b="1" i="0" dirty="0">
              <a:solidFill>
                <a:srgbClr val="334155"/>
              </a:solidFill>
              <a:effectLst/>
              <a:latin typeface="Inter var"/>
            </a:endParaRPr>
          </a:p>
          <a:p>
            <a:pPr algn="l"/>
            <a:r>
              <a:rPr lang="en-US" altLang="ko-KR" b="1" dirty="0">
                <a:solidFill>
                  <a:srgbClr val="334155"/>
                </a:solidFill>
                <a:latin typeface="Inter var"/>
              </a:rPr>
              <a:t>    </a:t>
            </a:r>
            <a:r>
              <a:rPr lang="ko-KR" altLang="en-US" b="1" i="0" dirty="0">
                <a:solidFill>
                  <a:srgbClr val="334155"/>
                </a:solidFill>
                <a:effectLst/>
                <a:latin typeface="Inter var"/>
              </a:rPr>
              <a:t> 대해 더 이상 고민하지 않아도 됩니다</a:t>
            </a:r>
            <a:r>
              <a:rPr lang="en-US" altLang="ko-KR" b="1" i="0" dirty="0">
                <a:solidFill>
                  <a:srgbClr val="334155"/>
                </a:solidFill>
                <a:effectLst/>
                <a:latin typeface="Inter var"/>
              </a:rPr>
              <a:t>. sidebar-inner-wrapper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b="1" i="0" dirty="0">
              <a:solidFill>
                <a:srgbClr val="334155"/>
              </a:solidFill>
              <a:effectLst/>
              <a:latin typeface="Inter var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334155"/>
                </a:solidFill>
                <a:effectLst/>
                <a:latin typeface="Inter var"/>
              </a:rPr>
              <a:t>CSS</a:t>
            </a:r>
            <a:r>
              <a:rPr lang="ko-KR" altLang="en-US" b="1" i="0" dirty="0">
                <a:solidFill>
                  <a:srgbClr val="334155"/>
                </a:solidFill>
                <a:effectLst/>
                <a:latin typeface="Inter var"/>
              </a:rPr>
              <a:t>가 더 이상 커지지 않습니다</a:t>
            </a:r>
            <a:r>
              <a:rPr lang="en-US" altLang="ko-KR" b="1" i="0" dirty="0">
                <a:solidFill>
                  <a:srgbClr val="334155"/>
                </a:solidFill>
                <a:effectLst/>
                <a:latin typeface="Inter var"/>
              </a:rPr>
              <a:t>. </a:t>
            </a:r>
            <a:r>
              <a:rPr lang="ko-KR" altLang="en-US" b="1" i="0" dirty="0">
                <a:solidFill>
                  <a:srgbClr val="334155"/>
                </a:solidFill>
                <a:effectLst/>
                <a:latin typeface="Inter var"/>
              </a:rPr>
              <a:t>기존 접근 방식을 사용하면 새 기능을 추가할 때마다 </a:t>
            </a:r>
            <a:r>
              <a:rPr lang="en-US" altLang="ko-KR" b="1" i="0" dirty="0">
                <a:solidFill>
                  <a:srgbClr val="334155"/>
                </a:solidFill>
                <a:effectLst/>
                <a:latin typeface="Inter var"/>
              </a:rPr>
              <a:t>CSS </a:t>
            </a:r>
            <a:r>
              <a:rPr lang="ko-KR" altLang="en-US" b="1" i="0" dirty="0">
                <a:solidFill>
                  <a:srgbClr val="334155"/>
                </a:solidFill>
                <a:effectLst/>
                <a:latin typeface="Inter var"/>
              </a:rPr>
              <a:t>파일이 커집니다</a:t>
            </a:r>
            <a:r>
              <a:rPr lang="en-US" altLang="ko-KR" b="1" i="0" dirty="0">
                <a:solidFill>
                  <a:srgbClr val="334155"/>
                </a:solidFill>
                <a:effectLst/>
                <a:latin typeface="Inter var"/>
              </a:rPr>
              <a:t>. </a:t>
            </a:r>
            <a:r>
              <a:rPr lang="ko-KR" altLang="en-US" b="1" i="0" dirty="0">
                <a:solidFill>
                  <a:srgbClr val="334155"/>
                </a:solidFill>
                <a:effectLst/>
                <a:latin typeface="Inter var"/>
              </a:rPr>
              <a:t>유틸리티를 사용하면 모든 것을 재사용할 수 있으므로 새 </a:t>
            </a:r>
            <a:r>
              <a:rPr lang="en-US" altLang="ko-KR" b="1" i="0" dirty="0">
                <a:solidFill>
                  <a:srgbClr val="334155"/>
                </a:solidFill>
                <a:effectLst/>
                <a:latin typeface="Inter var"/>
              </a:rPr>
              <a:t>CSS</a:t>
            </a:r>
            <a:r>
              <a:rPr lang="ko-KR" altLang="en-US" b="1" i="0" dirty="0">
                <a:solidFill>
                  <a:srgbClr val="334155"/>
                </a:solidFill>
                <a:effectLst/>
                <a:latin typeface="Inter var"/>
              </a:rPr>
              <a:t>를 작성할 필요가 거의 없습니다</a:t>
            </a:r>
            <a:r>
              <a:rPr lang="en-US" altLang="ko-KR" b="1" i="0" dirty="0">
                <a:solidFill>
                  <a:srgbClr val="334155"/>
                </a:solidFill>
                <a:effectLst/>
                <a:latin typeface="Inter var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b="1" i="0" dirty="0">
              <a:solidFill>
                <a:srgbClr val="334155"/>
              </a:solidFill>
              <a:effectLst/>
              <a:latin typeface="Inter var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334155"/>
                </a:solidFill>
                <a:effectLst/>
                <a:latin typeface="Inter var"/>
              </a:rPr>
              <a:t>변경하는 것이 더 안전하다고 느낍니다</a:t>
            </a:r>
            <a:r>
              <a:rPr lang="en-US" altLang="ko-KR" b="1" i="0" dirty="0">
                <a:solidFill>
                  <a:srgbClr val="334155"/>
                </a:solidFill>
                <a:effectLst/>
                <a:latin typeface="Inter var"/>
              </a:rPr>
              <a:t>. CSS</a:t>
            </a:r>
            <a:r>
              <a:rPr lang="ko-KR" altLang="en-US" b="1" i="0" dirty="0">
                <a:solidFill>
                  <a:srgbClr val="334155"/>
                </a:solidFill>
                <a:effectLst/>
                <a:latin typeface="Inter var"/>
              </a:rPr>
              <a:t>는 </a:t>
            </a:r>
            <a:r>
              <a:rPr lang="ko-KR" altLang="en-US" b="1" i="0" dirty="0" err="1">
                <a:solidFill>
                  <a:srgbClr val="334155"/>
                </a:solidFill>
                <a:effectLst/>
                <a:latin typeface="Inter var"/>
              </a:rPr>
              <a:t>글로벌하며</a:t>
            </a:r>
            <a:r>
              <a:rPr lang="ko-KR" altLang="en-US" b="1" i="0" dirty="0">
                <a:solidFill>
                  <a:srgbClr val="334155"/>
                </a:solidFill>
                <a:effectLst/>
                <a:latin typeface="Inter var"/>
              </a:rPr>
              <a:t> 변경할 때 무엇을 깨뜨리는지 </a:t>
            </a:r>
            <a:endParaRPr lang="en-US" altLang="ko-KR" b="1" i="0" dirty="0">
              <a:solidFill>
                <a:srgbClr val="334155"/>
              </a:solidFill>
              <a:effectLst/>
              <a:latin typeface="Inter var"/>
            </a:endParaRPr>
          </a:p>
          <a:p>
            <a:pPr algn="l"/>
            <a:r>
              <a:rPr lang="en-US" altLang="ko-KR" b="1" dirty="0">
                <a:solidFill>
                  <a:srgbClr val="334155"/>
                </a:solidFill>
                <a:latin typeface="Inter var"/>
              </a:rPr>
              <a:t>     </a:t>
            </a:r>
            <a:r>
              <a:rPr lang="ko-KR" altLang="en-US" b="1" i="0" dirty="0">
                <a:solidFill>
                  <a:srgbClr val="334155"/>
                </a:solidFill>
                <a:effectLst/>
                <a:latin typeface="Inter var"/>
              </a:rPr>
              <a:t>결코 알 수 없습니다</a:t>
            </a:r>
            <a:r>
              <a:rPr lang="en-US" altLang="ko-KR" b="1" i="0" dirty="0">
                <a:solidFill>
                  <a:srgbClr val="334155"/>
                </a:solidFill>
                <a:effectLst/>
                <a:latin typeface="Inter var"/>
              </a:rPr>
              <a:t>. HTML</a:t>
            </a:r>
            <a:r>
              <a:rPr lang="ko-KR" altLang="en-US" b="1" i="0" dirty="0">
                <a:solidFill>
                  <a:srgbClr val="334155"/>
                </a:solidFill>
                <a:effectLst/>
                <a:latin typeface="Inter var"/>
              </a:rPr>
              <a:t>의 클래스는 로컬이므로 다른 문제가 발생할 염려 없이 변경할 수 있습니다</a:t>
            </a:r>
            <a:r>
              <a:rPr lang="en-US" altLang="ko-KR" b="1" i="0" dirty="0">
                <a:solidFill>
                  <a:srgbClr val="334155"/>
                </a:solidFill>
                <a:effectLst/>
                <a:latin typeface="Inter var"/>
              </a:rPr>
              <a:t>.</a:t>
            </a:r>
            <a:endParaRPr lang="ko-KR" altLang="en-US" b="1" i="0" dirty="0">
              <a:solidFill>
                <a:srgbClr val="334155"/>
              </a:solidFill>
              <a:effectLst/>
              <a:latin typeface="Inter var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862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CB8D989-9047-FE05-139F-97EA5BE2845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TailWindCSS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780E5B-2E8F-3AE7-4264-DC57794869C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이전방식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148550-4AF9-AB0C-72E5-7018BE6B4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62" y="1433080"/>
            <a:ext cx="5263273" cy="1764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F247C72-999B-2676-C694-54DC2A4FE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749" y="1433080"/>
            <a:ext cx="5205783" cy="469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989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B219CC5-B85D-573C-B6BD-8C757AFE334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TailWindCSS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B2E6DE-DD26-3F65-2CEC-E7D69F491C3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tailwind.css</a:t>
            </a:r>
            <a:r>
              <a:rPr lang="ko-KR" altLang="en-US" dirty="0"/>
              <a:t>를 </a:t>
            </a:r>
            <a:r>
              <a:rPr lang="ko-KR" altLang="en-US" dirty="0" err="1"/>
              <a:t>사용했을때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CDF659-9CB4-938B-F106-374110D09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29" y="1417074"/>
            <a:ext cx="8988025" cy="24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718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22C366-6234-0929-E8BF-D036302526F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altLang="ko-KR" dirty="0" err="1"/>
              <a:t>HTML5</a:t>
            </a:r>
            <a:r>
              <a:rPr lang="en-US" altLang="ko-KR" dirty="0"/>
              <a:t>/</a:t>
            </a:r>
            <a:r>
              <a:rPr lang="en-US" altLang="ko-KR" dirty="0" err="1"/>
              <a:t>CSS3</a:t>
            </a:r>
            <a:r>
              <a:rPr lang="en-US" altLang="ko-KR" dirty="0"/>
              <a:t> </a:t>
            </a:r>
            <a:r>
              <a:rPr lang="ko-KR" altLang="en-US" dirty="0"/>
              <a:t>고급 기법</a:t>
            </a: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301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6C56EC6-8EF2-6C3F-F5B9-6A8B25848C4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TailWindCSS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0E45D9-C8EB-E157-F8BE-D973C133A77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첫번째 예제</a:t>
            </a:r>
            <a:r>
              <a:rPr lang="en-US" altLang="ko-KR" dirty="0"/>
              <a:t>(</a:t>
            </a:r>
            <a:r>
              <a:rPr lang="en-US" altLang="ko-KR" dirty="0" err="1"/>
              <a:t>hello.html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4CCC0E7-E598-96BB-1236-AF6B3AD09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151" y="1689610"/>
            <a:ext cx="4327232" cy="10371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F463831-1E8D-0E9C-7E1E-D6F61C26C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76" y="1689610"/>
            <a:ext cx="5779197" cy="307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2305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A606796-511A-EF62-BB07-859AC057693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TailWindCSS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82161B-64FC-A287-C475-9407164A278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두번째 예제</a:t>
            </a:r>
            <a:r>
              <a:rPr lang="en-US" altLang="ko-KR" dirty="0"/>
              <a:t>(</a:t>
            </a:r>
            <a:r>
              <a:rPr lang="en-US" altLang="ko-KR" dirty="0" err="1"/>
              <a:t>config.html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921EB4-A49C-6442-23ED-65CF889CA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76" y="1420145"/>
            <a:ext cx="5888035" cy="440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287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0C3E768-655E-06C4-214C-BEEFF8EF0EB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TailWindCSS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EBFF6C-CA18-C6B2-7F23-C1F5899BB8B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세번째 예제</a:t>
            </a:r>
            <a:r>
              <a:rPr lang="en-US" altLang="ko-KR" dirty="0"/>
              <a:t>(</a:t>
            </a:r>
            <a:r>
              <a:rPr lang="ko-KR" altLang="en-US" dirty="0"/>
              <a:t>연습</a:t>
            </a:r>
            <a:r>
              <a:rPr lang="en-US" altLang="ko-KR" dirty="0"/>
              <a:t>.html)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E0D1BB-8A6F-D74D-7051-7C0C9A44F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73" y="1345910"/>
            <a:ext cx="8548786" cy="450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4008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4D4E6D2-D076-636C-4007-870A6273A4D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TailWindCSS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1C6CE8-710C-3202-2CE6-5624648653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b="1" i="0" dirty="0">
                <a:effectLst/>
                <a:latin typeface="Inter var"/>
              </a:rPr>
              <a:t>Hover, Focus, </a:t>
            </a:r>
            <a:r>
              <a:rPr lang="ko-KR" altLang="en-US" b="1" i="0" dirty="0" err="1">
                <a:effectLst/>
                <a:latin typeface="Inter var"/>
              </a:rPr>
              <a:t>그밖</a:t>
            </a:r>
            <a:r>
              <a:rPr lang="ko-KR" altLang="en-US" b="1" dirty="0" err="1">
                <a:latin typeface="Inter var"/>
              </a:rPr>
              <a:t>의</a:t>
            </a:r>
            <a:r>
              <a:rPr lang="ko-KR" altLang="en-US" b="1" dirty="0">
                <a:latin typeface="Inter var"/>
              </a:rPr>
              <a:t> 다른 상태 조정하기</a:t>
            </a:r>
            <a:endParaRPr lang="en-US" altLang="ko-KR" b="1" i="0" dirty="0">
              <a:effectLst/>
              <a:latin typeface="Inter var"/>
            </a:endParaRP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E28A27-7EC9-5673-1573-E786E385434A}"/>
              </a:ext>
            </a:extLst>
          </p:cNvPr>
          <p:cNvSpPr txBox="1"/>
          <p:nvPr/>
        </p:nvSpPr>
        <p:spPr>
          <a:xfrm>
            <a:off x="730776" y="1331089"/>
            <a:ext cx="107922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334155"/>
                </a:solidFill>
                <a:effectLst/>
                <a:latin typeface="Inter var"/>
              </a:rPr>
              <a:t>Tailwind</a:t>
            </a:r>
            <a:r>
              <a:rPr lang="ko-KR" altLang="en-US" b="0" i="0" dirty="0">
                <a:solidFill>
                  <a:srgbClr val="334155"/>
                </a:solidFill>
                <a:effectLst/>
                <a:latin typeface="Inter var"/>
              </a:rPr>
              <a:t>의 모든 유틸리티 클래스는 대상으로 지정하려는 조건을 설명하는 클래스 이름의 시작 부분에 수정자를 추가하여 </a:t>
            </a:r>
            <a:r>
              <a:rPr lang="ko-KR" altLang="en-US" b="1" i="1" dirty="0">
                <a:solidFill>
                  <a:srgbClr val="334155"/>
                </a:solidFill>
                <a:effectLst/>
                <a:latin typeface="Inter var"/>
              </a:rPr>
              <a:t>조건부 </a:t>
            </a:r>
            <a:r>
              <a:rPr lang="ko-KR" altLang="en-US" b="0" i="0" dirty="0">
                <a:solidFill>
                  <a:srgbClr val="334155"/>
                </a:solidFill>
                <a:effectLst/>
                <a:latin typeface="Inter var"/>
              </a:rPr>
              <a:t>로 적용할 수 있습니다</a:t>
            </a:r>
            <a:r>
              <a:rPr lang="en-US" altLang="ko-KR" b="0" i="0" dirty="0">
                <a:solidFill>
                  <a:srgbClr val="334155"/>
                </a:solidFill>
                <a:effectLst/>
                <a:latin typeface="Inter var"/>
              </a:rPr>
              <a:t>.(hover, active</a:t>
            </a:r>
            <a:r>
              <a:rPr lang="ko-KR" altLang="en-US" b="0" i="0" dirty="0">
                <a:solidFill>
                  <a:srgbClr val="334155"/>
                </a:solidFill>
                <a:effectLst/>
                <a:latin typeface="Inter var"/>
              </a:rPr>
              <a:t>등</a:t>
            </a:r>
            <a:r>
              <a:rPr lang="en-US" altLang="ko-KR" b="0" i="0" dirty="0">
                <a:solidFill>
                  <a:srgbClr val="334155"/>
                </a:solidFill>
                <a:effectLst/>
                <a:latin typeface="Inter var"/>
              </a:rPr>
              <a:t>)</a:t>
            </a:r>
          </a:p>
          <a:p>
            <a:endParaRPr lang="en-US" altLang="ko-KR" dirty="0">
              <a:solidFill>
                <a:srgbClr val="334155"/>
              </a:solidFill>
              <a:latin typeface="Inter var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721A2B3-C3B7-866C-B3C7-A75CDCFD7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73" y="2148159"/>
            <a:ext cx="4686541" cy="9588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035699-4E98-04AE-30E4-12DE6F2AE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76" y="3356397"/>
            <a:ext cx="7594990" cy="235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287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83F7704-FE86-9B95-963E-D5653016BCB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TailWindCSS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F24199-4C80-2B06-5CF5-F6B2621F23B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후버기능</a:t>
            </a:r>
            <a:r>
              <a:rPr lang="en-US" altLang="ko-KR" dirty="0"/>
              <a:t>(</a:t>
            </a:r>
            <a:r>
              <a:rPr lang="en-US" altLang="ko-KR" dirty="0" err="1"/>
              <a:t>button.html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0D6C5A-4733-0BD6-9CA2-2861E5984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77" y="1521672"/>
            <a:ext cx="7379079" cy="457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3378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3B95E95-005C-706E-58AF-BF2686A755C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TailWindCSS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9AA501-9FB7-3185-360B-CB2FDC8670C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ul</a:t>
            </a:r>
            <a:r>
              <a:rPr lang="ko-KR" altLang="en-US" dirty="0"/>
              <a:t>태그 </a:t>
            </a:r>
            <a:r>
              <a:rPr lang="en-US" altLang="ko-KR" dirty="0"/>
              <a:t>: first last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C6BB6D-7176-36D0-3150-25DD874B8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56" y="1338362"/>
            <a:ext cx="6174244" cy="490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069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3B95E95-005C-706E-58AF-BF2686A755C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TailWindCSS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9AA501-9FB7-3185-360B-CB2FDC8670C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odd,</a:t>
            </a:r>
            <a:r>
              <a:rPr lang="ko-KR" altLang="en-US" dirty="0"/>
              <a:t> </a:t>
            </a:r>
            <a:r>
              <a:rPr lang="en-US" altLang="ko-KR" dirty="0"/>
              <a:t>even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table</a:t>
            </a:r>
            <a:r>
              <a:rPr lang="ko-KR" altLang="en-US" dirty="0"/>
              <a:t>태그 응용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F0EBE7-5BD7-E23A-AA45-8B3D55656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03" y="1324117"/>
            <a:ext cx="4767164" cy="512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7024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8421867-48AD-C51A-D1FC-9810B7D9D3C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TailWindCSS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23E0079-4526-4F8A-FF98-73D69F9E579E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730776" y="816795"/>
            <a:ext cx="2292615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Fira Code VF"/>
              </a:rPr>
              <a:t>required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334155"/>
                </a:solidFill>
                <a:effectLst/>
                <a:ea typeface="Inter var"/>
              </a:rPr>
              <a:t>,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334155"/>
                </a:solidFill>
                <a:effectLst/>
                <a:latin typeface="Arial" panose="020B0604020202020204" pitchFamily="34" charset="0"/>
                <a:ea typeface="Inter var"/>
              </a:rPr>
              <a:t> 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Fira Code VF"/>
              </a:rPr>
              <a:t>invalid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334155"/>
                </a:solidFill>
                <a:effectLst/>
                <a:ea typeface="Inter var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334155"/>
                </a:solidFill>
                <a:effectLst/>
                <a:latin typeface="Arial" panose="020B0604020202020204" pitchFamily="34" charset="0"/>
                <a:ea typeface="Inter var"/>
              </a:rPr>
              <a:t> 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Fira Code VF"/>
              </a:rPr>
              <a:t>disabled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334155"/>
                </a:solidFill>
                <a:effectLst/>
                <a:ea typeface="Inter var"/>
              </a:rPr>
              <a:t>: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CFFB41-A50A-D566-F3FE-5324B0B52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01" y="1352077"/>
            <a:ext cx="6483519" cy="48414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826D4B-8C2C-776A-2E0D-04AFCCCE4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720" y="1298419"/>
            <a:ext cx="4508339" cy="27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090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3D7BC5B-7200-CCBC-8A8C-47BD815403A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TailWindCSS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8DFBF0-B52A-DBA7-17C0-F36CB06714B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b="1" i="0" dirty="0">
                <a:effectLst/>
                <a:latin typeface="Inter var"/>
              </a:rPr>
              <a:t>반응형 디자인</a:t>
            </a:r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BE788F-CC6F-169A-89DD-E1B36C2A3DE8}"/>
              </a:ext>
            </a:extLst>
          </p:cNvPr>
          <p:cNvSpPr txBox="1"/>
          <p:nvPr/>
        </p:nvSpPr>
        <p:spPr>
          <a:xfrm>
            <a:off x="730775" y="1241385"/>
            <a:ext cx="10265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334155"/>
                </a:solidFill>
                <a:effectLst/>
                <a:latin typeface="Inter var"/>
              </a:rPr>
              <a:t>Tailwind</a:t>
            </a:r>
            <a:r>
              <a:rPr lang="ko-KR" altLang="en-US" b="0" i="0" dirty="0">
                <a:solidFill>
                  <a:srgbClr val="334155"/>
                </a:solidFill>
                <a:effectLst/>
                <a:latin typeface="Inter var"/>
              </a:rPr>
              <a:t>의 모든 유틸리티 클래스는 서로 다른 중단점에서 조건부로 적용할 수 있으므로 </a:t>
            </a:r>
            <a:r>
              <a:rPr lang="en-US" altLang="ko-KR" b="0" i="0" dirty="0">
                <a:solidFill>
                  <a:srgbClr val="334155"/>
                </a:solidFill>
                <a:effectLst/>
                <a:latin typeface="Inter var"/>
              </a:rPr>
              <a:t>HTML</a:t>
            </a:r>
            <a:r>
              <a:rPr lang="ko-KR" altLang="en-US" b="0" i="0" dirty="0">
                <a:solidFill>
                  <a:srgbClr val="334155"/>
                </a:solidFill>
                <a:effectLst/>
                <a:latin typeface="Inter var"/>
              </a:rPr>
              <a:t>을 떠나지 않고도 복잡한 반응형 인터페이스를 빌드</a:t>
            </a:r>
            <a:r>
              <a:rPr lang="ko-KR" altLang="en-US" dirty="0">
                <a:solidFill>
                  <a:srgbClr val="334155"/>
                </a:solidFill>
                <a:latin typeface="Inter var"/>
              </a:rPr>
              <a:t>할 수 있습니다</a:t>
            </a:r>
            <a:r>
              <a:rPr lang="en-US" altLang="ko-KR" dirty="0">
                <a:solidFill>
                  <a:srgbClr val="334155"/>
                </a:solidFill>
                <a:latin typeface="Inter var"/>
              </a:rPr>
              <a:t>.</a:t>
            </a:r>
          </a:p>
          <a:p>
            <a:endParaRPr lang="en-US" altLang="ko-KR" dirty="0">
              <a:solidFill>
                <a:srgbClr val="334155"/>
              </a:solidFill>
              <a:latin typeface="Inter var"/>
            </a:endParaRPr>
          </a:p>
          <a:p>
            <a:r>
              <a:rPr lang="ko-KR" altLang="en-US" dirty="0">
                <a:solidFill>
                  <a:srgbClr val="334155"/>
                </a:solidFill>
                <a:latin typeface="Inter var"/>
              </a:rPr>
              <a:t>중단점을 지정할 수 있다</a:t>
            </a:r>
            <a:r>
              <a:rPr lang="en-US" altLang="ko-KR" dirty="0">
                <a:solidFill>
                  <a:srgbClr val="334155"/>
                </a:solidFill>
                <a:latin typeface="Inter var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D0087C7-F919-763B-BFB7-329EEF6EB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75" y="3059726"/>
            <a:ext cx="8033163" cy="279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495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F9D2E26-B10B-2B2E-E7D4-97D065571AD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TailWindCSS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CB4937-B9BE-1111-A692-80BB3039AC6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반응형 디자인 예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D31C8D-F6E6-69DD-8931-3169D9C76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45" y="1365911"/>
            <a:ext cx="7233022" cy="24131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8DC651-9F23-C808-11EA-C19E3FF28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774" y="3447670"/>
            <a:ext cx="3234163" cy="26556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8521EE-F264-F4AB-7841-A4FE3907A3D1}"/>
              </a:ext>
            </a:extLst>
          </p:cNvPr>
          <p:cNvSpPr txBox="1"/>
          <p:nvPr/>
        </p:nvSpPr>
        <p:spPr>
          <a:xfrm>
            <a:off x="5764192" y="1302152"/>
            <a:ext cx="5087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모니터의 크기에 따라 차례대로 적용된다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1965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D47C8E-5D37-C611-03DA-E42F7F981645}"/>
              </a:ext>
            </a:extLst>
          </p:cNvPr>
          <p:cNvSpPr txBox="1"/>
          <p:nvPr/>
        </p:nvSpPr>
        <p:spPr>
          <a:xfrm>
            <a:off x="2504450" y="2547256"/>
            <a:ext cx="6048259" cy="1233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E0A512"/>
              </a:buClr>
              <a:buFont typeface="에스코어 드림 5 Medium" panose="020B0503030302020204" pitchFamily="34" charset="-127"/>
              <a:buChar char="▶"/>
            </a:pP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html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 </a:t>
            </a:r>
            <a:r>
              <a:rPr lang="en-US" altLang="ko-KR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css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이용해  프론트 디자인을 할 수 있다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lnSpc>
                <a:spcPct val="200000"/>
              </a:lnSpc>
              <a:buClr>
                <a:srgbClr val="E0A512"/>
              </a:buClr>
              <a:buFont typeface="에스코어 드림 5 Medium" panose="020B0503030302020204" pitchFamily="34" charset="-127"/>
              <a:buChar char="▶"/>
            </a:pP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canvas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이용하여 차트를 그릴 수 있다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9DA2D7-E136-1FDA-A44F-61E026532DCB}"/>
              </a:ext>
            </a:extLst>
          </p:cNvPr>
          <p:cNvSpPr txBox="1"/>
          <p:nvPr/>
        </p:nvSpPr>
        <p:spPr>
          <a:xfrm rot="16200000">
            <a:off x="14462" y="1786861"/>
            <a:ext cx="2058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ea"/>
                <a:ea typeface="+mj-ea"/>
              </a:rPr>
              <a:t>1.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+mj-ea"/>
                <a:ea typeface="+mj-ea"/>
              </a:rPr>
              <a:t>HTML5/CSS3 </a:t>
            </a:r>
            <a:r>
              <a:rPr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고급 기법</a:t>
            </a:r>
          </a:p>
        </p:txBody>
      </p:sp>
    </p:spTree>
    <p:extLst>
      <p:ext uri="{BB962C8B-B14F-4D97-AF65-F5344CB8AC3E}">
        <p14:creationId xmlns:p14="http://schemas.microsoft.com/office/powerpoint/2010/main" val="6968200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EE0CE3E-3490-5CF9-CB22-3D35EC29993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TailWindCSS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45FEAF-D736-E835-D17B-CB57ECEB771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반응형 디자인 예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C16548-CE09-958C-CBF7-ED003CD0F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76" y="1492249"/>
            <a:ext cx="8482314" cy="407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699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CC05D09-5385-2423-38C8-C839657D0CC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TailWindCSS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673502-C90F-F41F-FE44-CF960D449DE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사용자정의 중단점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F2587C-5D3D-B0A9-7E72-03EC063B0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22" y="1314230"/>
            <a:ext cx="7122021" cy="545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043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7747065-3437-69ED-4EE0-03D7E610C91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TailWindCSS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A3D30-7592-3108-2C4F-3BDFBB3ECC4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사용자정의 중단점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8AE6C6-D7D7-4D44-0EF7-B4248E021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76" y="1121435"/>
            <a:ext cx="9483524" cy="23329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03805A8-E5A1-F248-F81E-794805D35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76" y="3087690"/>
            <a:ext cx="3036783" cy="26488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7A1AB5-679A-1EBB-BB4D-40C8953E0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470" y="3144107"/>
            <a:ext cx="5433770" cy="233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174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EB48974-7DA7-3F4E-0CC4-11148E19294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TailWindCSS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F0B7DE-7666-EAF6-344B-122392F21CC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darkmode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CDA58D-2224-D53C-66A1-34D0610E2128}"/>
              </a:ext>
            </a:extLst>
          </p:cNvPr>
          <p:cNvSpPr txBox="1"/>
          <p:nvPr/>
        </p:nvSpPr>
        <p:spPr>
          <a:xfrm>
            <a:off x="781290" y="1325301"/>
            <a:ext cx="792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334155"/>
                </a:solidFill>
                <a:effectLst/>
                <a:latin typeface="Inter var"/>
              </a:rPr>
              <a:t>Tailwind CSS</a:t>
            </a:r>
            <a:r>
              <a:rPr lang="ko-KR" altLang="en-US" b="0" i="0" dirty="0">
                <a:solidFill>
                  <a:srgbClr val="334155"/>
                </a:solidFill>
                <a:effectLst/>
                <a:latin typeface="Inter var"/>
              </a:rPr>
              <a:t>를 사용하여 어두운 모드에서 사이트 스타일을 지정합니다</a:t>
            </a:r>
            <a:r>
              <a:rPr lang="en-US" altLang="ko-KR" b="0" i="0" dirty="0">
                <a:solidFill>
                  <a:srgbClr val="334155"/>
                </a:solidFill>
                <a:effectLst/>
                <a:latin typeface="Inter var"/>
              </a:rPr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CA9BF5-72BA-40F5-ABFA-E96E9FBAF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90" y="1987478"/>
            <a:ext cx="7424871" cy="407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131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0AA3D04-4490-61D4-400C-02017247CCB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TailWindCSS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DA76B7-856F-D162-E2A5-5CA5BE1DC5F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err="1"/>
              <a:t>darkmode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F19C3D-3CCF-3C28-1B83-50812F04D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91" y="2082616"/>
            <a:ext cx="8754319" cy="32289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CBB0D5-A28C-6F56-2CB2-D68615DD6987}"/>
              </a:ext>
            </a:extLst>
          </p:cNvPr>
          <p:cNvSpPr txBox="1"/>
          <p:nvPr/>
        </p:nvSpPr>
        <p:spPr>
          <a:xfrm>
            <a:off x="730776" y="1234367"/>
            <a:ext cx="4447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 </a:t>
            </a:r>
            <a:r>
              <a:rPr lang="ko-KR" altLang="en-US" dirty="0" err="1"/>
              <a:t>에지에서</a:t>
            </a:r>
            <a:r>
              <a:rPr lang="ko-KR" altLang="en-US" dirty="0"/>
              <a:t> 확인하기 </a:t>
            </a:r>
            <a:r>
              <a:rPr lang="en-US" altLang="ko-KR" dirty="0"/>
              <a:t>– </a:t>
            </a:r>
            <a:r>
              <a:rPr lang="ko-KR" altLang="en-US" dirty="0"/>
              <a:t>설정 </a:t>
            </a:r>
            <a:r>
              <a:rPr lang="en-US" altLang="ko-KR" dirty="0"/>
              <a:t>– </a:t>
            </a:r>
            <a:r>
              <a:rPr lang="ko-KR" altLang="en-US" dirty="0"/>
              <a:t>모양 </a:t>
            </a:r>
            <a:r>
              <a:rPr lang="en-US" altLang="ko-KR" dirty="0"/>
              <a:t>- </a:t>
            </a:r>
            <a:r>
              <a:rPr lang="ko-KR" altLang="en-US" dirty="0"/>
              <a:t>어둡게 </a:t>
            </a:r>
          </a:p>
        </p:txBody>
      </p:sp>
    </p:spTree>
    <p:extLst>
      <p:ext uri="{BB962C8B-B14F-4D97-AF65-F5344CB8AC3E}">
        <p14:creationId xmlns:p14="http://schemas.microsoft.com/office/powerpoint/2010/main" val="15777053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959F0AB-5264-F053-699C-8840884CE4D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TailWindCSS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773A14-B037-BF50-E713-EEA5A3B93DE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 err="1"/>
              <a:t>스타일재사용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3E67A3-7F28-1B1F-0CC6-AA3F10B32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66" y="1400709"/>
            <a:ext cx="6049934" cy="47816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FFBBEE-2DF8-2855-727F-08AED2846177}"/>
              </a:ext>
            </a:extLst>
          </p:cNvPr>
          <p:cNvSpPr txBox="1"/>
          <p:nvPr/>
        </p:nvSpPr>
        <p:spPr>
          <a:xfrm>
            <a:off x="6597569" y="1261641"/>
            <a:ext cx="465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나 </a:t>
            </a:r>
            <a:r>
              <a:rPr lang="en-US" altLang="ko-KR" dirty="0" err="1"/>
              <a:t>vue</a:t>
            </a:r>
            <a:r>
              <a:rPr lang="ko-KR" altLang="en-US" dirty="0"/>
              <a:t>등의 </a:t>
            </a:r>
            <a:r>
              <a:rPr lang="en-US" altLang="ko-KR" dirty="0"/>
              <a:t>loop</a:t>
            </a:r>
            <a:r>
              <a:rPr lang="ko-KR" altLang="en-US" dirty="0"/>
              <a:t>코드를 사용해도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02428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AA14BBD-CCFA-8326-1FB3-3B50C255659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TailWindCSS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5AEF82-F7AA-79A4-53BD-8255E6272BA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b="1" i="0" dirty="0">
                <a:effectLst/>
                <a:latin typeface="Inter var"/>
              </a:rPr>
              <a:t>사용자 정의 스타일 추가</a:t>
            </a:r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1F8B84-7452-DE72-5323-E23622608819}"/>
              </a:ext>
            </a:extLst>
          </p:cNvPr>
          <p:cNvSpPr txBox="1"/>
          <p:nvPr/>
        </p:nvSpPr>
        <p:spPr>
          <a:xfrm>
            <a:off x="983848" y="1185917"/>
            <a:ext cx="4884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config </a:t>
            </a:r>
            <a:r>
              <a:rPr lang="ko-KR" altLang="en-US" dirty="0"/>
              <a:t>파일을 수정할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2.  </a:t>
            </a:r>
            <a:r>
              <a:rPr lang="en-US" altLang="ko-KR" b="1" i="0" dirty="0">
                <a:effectLst/>
                <a:latin typeface="Inter var"/>
              </a:rPr>
              <a:t>Directives </a:t>
            </a:r>
            <a:r>
              <a:rPr lang="ko-KR" altLang="en-US" b="1" i="0" dirty="0">
                <a:effectLst/>
                <a:latin typeface="Inter var"/>
              </a:rPr>
              <a:t>를 이용해서 수정할 수 있다</a:t>
            </a:r>
            <a:r>
              <a:rPr lang="en-US" altLang="ko-KR" b="1" i="0" dirty="0">
                <a:effectLst/>
                <a:latin typeface="Inter var"/>
              </a:rPr>
              <a:t>.</a:t>
            </a:r>
            <a:r>
              <a:rPr lang="ko-KR" altLang="en-US" b="1" i="0" dirty="0">
                <a:effectLst/>
                <a:latin typeface="Inter var"/>
              </a:rPr>
              <a:t>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7CCB92-0111-194B-3C80-B854818E0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847" y="2046608"/>
            <a:ext cx="5966749" cy="399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89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F5A5E94-478B-6225-A39A-58DDF29E8F8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TailWindCSS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FB5850-08D1-F6F5-AA17-DCE2D80E4CA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b="1" i="0" dirty="0">
                <a:effectLst/>
                <a:latin typeface="Inter var"/>
              </a:rPr>
              <a:t>Functions &amp; Directives</a:t>
            </a:r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ED8379-44FA-1D06-39F9-29DA027AAD96}"/>
              </a:ext>
            </a:extLst>
          </p:cNvPr>
          <p:cNvSpPr txBox="1"/>
          <p:nvPr/>
        </p:nvSpPr>
        <p:spPr>
          <a:xfrm>
            <a:off x="640938" y="1329912"/>
            <a:ext cx="99162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b="1" i="0">
                <a:effectLst/>
                <a:latin typeface="Inter var"/>
              </a:defRPr>
            </a:lvl1pPr>
          </a:lstStyle>
          <a:p>
            <a:r>
              <a:rPr lang="en-US" altLang="ko-KR" dirty="0"/>
              <a:t>Directives(</a:t>
            </a:r>
            <a:r>
              <a:rPr lang="ko-KR" altLang="en-US" dirty="0" err="1"/>
              <a:t>지시문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지시문은 </a:t>
            </a:r>
            <a:r>
              <a:rPr lang="en-US" altLang="ko-KR" dirty="0"/>
              <a:t>Tailwind CSS </a:t>
            </a:r>
            <a:r>
              <a:rPr lang="ko-KR" altLang="en-US" dirty="0"/>
              <a:t>프로젝트에 대한 특수 기능을 제공하는 </a:t>
            </a:r>
            <a:r>
              <a:rPr lang="en-US" altLang="ko-KR" dirty="0"/>
              <a:t>CSS</a:t>
            </a:r>
            <a:r>
              <a:rPr lang="ko-KR" altLang="en-US" dirty="0"/>
              <a:t>에서 사용할 수 있는 사용자 지정 </a:t>
            </a:r>
            <a:r>
              <a:rPr lang="en-US" altLang="ko-KR" dirty="0"/>
              <a:t>Tailwind </a:t>
            </a:r>
            <a:r>
              <a:rPr lang="ko-KR" altLang="en-US" dirty="0"/>
              <a:t>관련 </a:t>
            </a:r>
            <a:r>
              <a:rPr lang="en-US" altLang="ko-KR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at-</a:t>
            </a:r>
            <a:r>
              <a:rPr lang="ko-KR" alt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규칙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n-US" altLang="ko-KR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tailwind</a:t>
            </a:r>
            <a:r>
              <a:rPr lang="en-US" altLang="ko-KR" dirty="0"/>
              <a:t> : base, components</a:t>
            </a:r>
            <a:r>
              <a:rPr lang="ko-KR" altLang="en-US" dirty="0"/>
              <a:t>및 </a:t>
            </a:r>
            <a:r>
              <a:rPr lang="en-US" altLang="ko-KR" dirty="0"/>
              <a:t>utilities</a:t>
            </a:r>
            <a:r>
              <a:rPr lang="ko-KR" altLang="en-US" dirty="0"/>
              <a:t>스타일 </a:t>
            </a:r>
            <a:r>
              <a:rPr lang="en-US" altLang="ko-KR" dirty="0"/>
              <a:t>variants</a:t>
            </a:r>
            <a:r>
              <a:rPr lang="ko-KR" altLang="en-US" dirty="0"/>
              <a:t>을 </a:t>
            </a:r>
            <a:r>
              <a:rPr lang="en-US" altLang="ko-KR" dirty="0"/>
              <a:t>CSS</a:t>
            </a:r>
            <a:r>
              <a:rPr lang="ko-KR" altLang="en-US" dirty="0"/>
              <a:t>에 삽입합니다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@layer : </a:t>
            </a:r>
            <a:r>
              <a:rPr lang="ko-KR" altLang="en-US" dirty="0"/>
              <a:t>스타일 레이어를 정의하여 스타일시트의 구조를 </a:t>
            </a:r>
            <a:r>
              <a:rPr lang="ko-KR" altLang="en-US" dirty="0" err="1"/>
              <a:t>조직화할</a:t>
            </a:r>
            <a:r>
              <a:rPr lang="ko-KR" altLang="en-US" dirty="0"/>
              <a:t> 수 있게 도와준다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이를 통해 코드를 더 명확하게 구성하고 유지보수성을 향상시킬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@apply</a:t>
            </a:r>
            <a:r>
              <a:rPr lang="en-US" altLang="ko-KR" dirty="0"/>
              <a:t> : </a:t>
            </a:r>
            <a:r>
              <a:rPr lang="ko-KR" altLang="en-US" dirty="0"/>
              <a:t>사용자가 직접 작성한 </a:t>
            </a:r>
            <a:r>
              <a:rPr lang="en-US" altLang="ko-KR" dirty="0"/>
              <a:t>CSS </a:t>
            </a:r>
            <a:r>
              <a:rPr lang="ko-KR" altLang="en-US" dirty="0"/>
              <a:t>또는 클래스에 </a:t>
            </a:r>
            <a:r>
              <a:rPr lang="en-US" altLang="ko-KR" dirty="0"/>
              <a:t>Tailwind CSS</a:t>
            </a:r>
            <a:r>
              <a:rPr lang="ko-KR" altLang="en-US" dirty="0"/>
              <a:t>의 클래스를 적용하기 위해 사용된다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26478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B7B1DE2-1574-2737-8DDF-B5784297C4F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TailWindCSS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499A13-5EBB-E0B0-2095-07840E993B6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레이어 특징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82C59F-4F1C-27EB-ED0E-0B0D9EABD3D0}"/>
              </a:ext>
            </a:extLst>
          </p:cNvPr>
          <p:cNvSpPr txBox="1"/>
          <p:nvPr/>
        </p:nvSpPr>
        <p:spPr>
          <a:xfrm>
            <a:off x="730776" y="1305342"/>
            <a:ext cx="1068932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base</a:t>
            </a:r>
            <a:r>
              <a:rPr lang="ko-KR" altLang="en-US" dirty="0"/>
              <a:t> 레이어는 프로젝트의 전체 범위에서 공통적으로 적용되는 스타일을 정의하는 데 사용됩니다.</a:t>
            </a:r>
          </a:p>
          <a:p>
            <a:r>
              <a:rPr lang="ko-KR" altLang="en-US" dirty="0"/>
              <a:t>주로 태그 </a:t>
            </a:r>
            <a:r>
              <a:rPr lang="ko-KR" altLang="en-US" dirty="0" err="1"/>
              <a:t>셀렉터</a:t>
            </a:r>
            <a:r>
              <a:rPr lang="ko-KR" altLang="en-US" dirty="0"/>
              <a:t>(</a:t>
            </a:r>
            <a:r>
              <a:rPr lang="ko-KR" altLang="en-US" dirty="0" err="1"/>
              <a:t>body</a:t>
            </a:r>
            <a:r>
              <a:rPr lang="ko-KR" altLang="en-US" dirty="0"/>
              <a:t>, </a:t>
            </a:r>
            <a:r>
              <a:rPr lang="ko-KR" altLang="en-US" dirty="0" err="1"/>
              <a:t>p</a:t>
            </a:r>
            <a:r>
              <a:rPr lang="ko-KR" altLang="en-US" dirty="0"/>
              <a:t>, </a:t>
            </a:r>
            <a:r>
              <a:rPr lang="ko-KR" altLang="en-US" dirty="0" err="1"/>
              <a:t>h1</a:t>
            </a:r>
            <a:r>
              <a:rPr lang="ko-KR" altLang="en-US" dirty="0"/>
              <a:t>, 등)와 같은 기본 </a:t>
            </a:r>
            <a:r>
              <a:rPr lang="ko-KR" altLang="en-US" dirty="0" err="1"/>
              <a:t>HTML</a:t>
            </a:r>
            <a:r>
              <a:rPr lang="ko-KR" altLang="en-US" dirty="0"/>
              <a:t> 요소에 스타일을 적용하는 데 사용됩니다.</a:t>
            </a:r>
          </a:p>
          <a:p>
            <a:r>
              <a:rPr lang="ko-KR" altLang="en-US" dirty="0"/>
              <a:t>글로벌 스타일, 폰트 설정, 박스 모델 관련 스타일 등이 </a:t>
            </a:r>
            <a:r>
              <a:rPr lang="ko-KR" altLang="en-US" dirty="0" err="1"/>
              <a:t>base</a:t>
            </a:r>
            <a:r>
              <a:rPr lang="ko-KR" altLang="en-US" dirty="0"/>
              <a:t> 레이어에 속합니다.</a:t>
            </a:r>
          </a:p>
          <a:p>
            <a:endParaRPr lang="ko-KR" altLang="en-US" dirty="0"/>
          </a:p>
          <a:p>
            <a:r>
              <a:rPr lang="ko-KR" altLang="en-US" dirty="0" err="1"/>
              <a:t>components</a:t>
            </a:r>
            <a:r>
              <a:rPr lang="ko-KR" altLang="en-US" dirty="0"/>
              <a:t> 레이어:</a:t>
            </a:r>
          </a:p>
          <a:p>
            <a:r>
              <a:rPr lang="ko-KR" altLang="en-US" dirty="0" err="1"/>
              <a:t>components</a:t>
            </a:r>
            <a:r>
              <a:rPr lang="ko-KR" altLang="en-US" dirty="0"/>
              <a:t> 레이어는 컴포넌트 단위의 스타일을 정의하는 데 사용됩니다.</a:t>
            </a:r>
          </a:p>
          <a:p>
            <a:r>
              <a:rPr lang="ko-KR" altLang="en-US" dirty="0"/>
              <a:t>주로 프로젝트에서 사용하는 특정 컴포넌트에 대한 스타일을 정의하는 데 활용됩니다.</a:t>
            </a:r>
          </a:p>
          <a:p>
            <a:r>
              <a:rPr lang="ko-KR" altLang="en-US" dirty="0"/>
              <a:t>프로젝트의 여러 부분에서 반복해서 사용되는 컴포넌트에 대한 스타일을 </a:t>
            </a:r>
            <a:endParaRPr lang="en-US" altLang="ko-KR" dirty="0"/>
          </a:p>
          <a:p>
            <a:r>
              <a:rPr lang="ko-KR" altLang="en-US" dirty="0"/>
              <a:t>중앙 </a:t>
            </a:r>
            <a:r>
              <a:rPr lang="ko-KR" altLang="en-US" dirty="0" err="1"/>
              <a:t>집중화하여</a:t>
            </a:r>
            <a:r>
              <a:rPr lang="ko-KR" altLang="en-US" dirty="0"/>
              <a:t> 관리하는데 유용합니다.</a:t>
            </a:r>
          </a:p>
        </p:txBody>
      </p:sp>
    </p:spTree>
    <p:extLst>
      <p:ext uri="{BB962C8B-B14F-4D97-AF65-F5344CB8AC3E}">
        <p14:creationId xmlns:p14="http://schemas.microsoft.com/office/powerpoint/2010/main" val="38252784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0580BA9-FBEE-9CE4-F30C-F2EA4E5EADA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TailWindCSS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004B73-A630-4528-ACBA-F90F22CD2A7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ko-KR" altLang="en-US" dirty="0"/>
              <a:t>레이어</a:t>
            </a:r>
            <a:r>
              <a:rPr lang="en-US" altLang="ko-KR" dirty="0"/>
              <a:t> </a:t>
            </a:r>
            <a:r>
              <a:rPr lang="ko-KR" altLang="en-US" dirty="0"/>
              <a:t>사용하기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66FFB6-C61E-0D92-8B36-CAF430DF9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46" y="1375694"/>
            <a:ext cx="7141579" cy="494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582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112C9D2-EB98-0D32-B178-139F1D049D0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1. html5/css3 </a:t>
            </a:r>
            <a:r>
              <a:rPr lang="ko-KR" altLang="en-US" dirty="0"/>
              <a:t>고급기법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7474B3-78D2-C0FA-C5BD-59D67C8C649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form</a:t>
            </a:r>
            <a:r>
              <a:rPr lang="ko-KR" altLang="en-US" dirty="0"/>
              <a:t>태그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0BC15D-9DDE-86D0-E39E-4A80B008797C}"/>
              </a:ext>
            </a:extLst>
          </p:cNvPr>
          <p:cNvSpPr txBox="1"/>
          <p:nvPr/>
        </p:nvSpPr>
        <p:spPr>
          <a:xfrm>
            <a:off x="730776" y="1574197"/>
            <a:ext cx="1085558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태그안에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태그를 두어서 사용자로부터 정보를 </a:t>
            </a:r>
            <a:r>
              <a:rPr lang="ko-KR" alt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입력받아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서버로 보내는 역할을 담당한다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form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태그가 안 맞거나 없으면 서버로 정보를 보낼 수 없다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주의 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form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태그를 중첩적으로 사용할 수 없다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. &lt;form&gt;~&lt;/form&gt;&lt;form&gt;~&lt;/form&gt; 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형태로만 가능하다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태그에 정보를 담아 보낼 때 실수를 많이 한다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보통 하나의 웹페이지에 하나의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form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태그를 두는 게 일반적이다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여러 개를 둘 수 있긴 하지만 가급적 하나만 보내자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get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방식 전송 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태그의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속성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값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1&amp;input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태그의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속성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2=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값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2&amp;input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태그의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속성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3=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값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 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형태로 전달된다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속성을 키로 하고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속성에 값이 저장된다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예시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username=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홍길동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userage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23&amp;address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서울시</a:t>
            </a:r>
          </a:p>
          <a:p>
            <a:b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</a:t>
            </a: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각 태그를 식별하는 속성값이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개가 있다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id name class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가 있다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태그류만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서버로 정보를 전송할 수 있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다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input, 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textarea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, select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태그만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속성을 갖는다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table, div, p, h ... - id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랑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속성을 갖는다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948358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5977B82-C4E0-71AD-AB19-DD43E278142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TailWindCSS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6FB4DB-6B1E-37AA-0AE5-B21A09FEDC1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Layer</a:t>
            </a:r>
            <a:r>
              <a:rPr lang="ko-KR" altLang="en-US" dirty="0"/>
              <a:t> 사용하기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71C6C9-C633-A8D4-BC1A-51B4E3641440}"/>
              </a:ext>
            </a:extLst>
          </p:cNvPr>
          <p:cNvSpPr txBox="1"/>
          <p:nvPr/>
        </p:nvSpPr>
        <p:spPr>
          <a:xfrm>
            <a:off x="730776" y="1323849"/>
            <a:ext cx="6095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>
                <a:solidFill>
                  <a:srgbClr val="5C5C5C"/>
                </a:solidFill>
                <a:effectLst/>
                <a:latin typeface="Spoqa Han Sans"/>
              </a:rPr>
              <a:t>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2B0D5C-2491-C8BA-675A-9937249D3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76" y="1413017"/>
            <a:ext cx="6162977" cy="52151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CA2B908-C1AA-B9EA-253A-7FE9AF999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698" y="1585734"/>
            <a:ext cx="2375022" cy="135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541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7BA858-C393-B13C-29B8-3F9B36C028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2E8535D-4013-4CDF-9CD3-6D349108CD7C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8240E7-C16A-7880-90B7-8B40506D80E1}"/>
              </a:ext>
            </a:extLst>
          </p:cNvPr>
          <p:cNvSpPr txBox="1"/>
          <p:nvPr/>
        </p:nvSpPr>
        <p:spPr>
          <a:xfrm>
            <a:off x="1271358" y="1765232"/>
            <a:ext cx="946673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클래스 기반 스타일링</a:t>
            </a:r>
            <a:r>
              <a:rPr lang="en-US" altLang="ko-KR" sz="1400" dirty="0"/>
              <a:t>: Tailwind CSS</a:t>
            </a:r>
            <a:r>
              <a:rPr lang="ko-KR" altLang="en-US" sz="1400" dirty="0"/>
              <a:t>는 클래스를 사용하여 스타일을 적용합니다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이러한 클래스는 미리 정의된 일련의 유틸리티 클래스로 이루어져 있습니다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유틸리티 클래스</a:t>
            </a:r>
            <a:r>
              <a:rPr lang="en-US" altLang="ko-KR" sz="1400" dirty="0"/>
              <a:t>: </a:t>
            </a:r>
            <a:r>
              <a:rPr lang="ko-KR" altLang="en-US" sz="1400" dirty="0"/>
              <a:t>여러 스타일을 담고 있는 유틸리티 클래스들은 각각의 속성에 대한 값을 적용하며</a:t>
            </a:r>
            <a:r>
              <a:rPr lang="en-US" altLang="ko-KR" sz="1400" dirty="0"/>
              <a:t>, </a:t>
            </a:r>
          </a:p>
          <a:p>
            <a:r>
              <a:rPr lang="ko-KR" altLang="en-US" sz="1400" dirty="0"/>
              <a:t>예를 들면 </a:t>
            </a:r>
            <a:r>
              <a:rPr lang="en-US" altLang="ko-KR" sz="1400" dirty="0"/>
              <a:t>text-blue-500</a:t>
            </a:r>
            <a:r>
              <a:rPr lang="ko-KR" altLang="en-US" sz="1400" dirty="0"/>
              <a:t>은 텍스트 색상을 파란색으로 지정하는 클래스입니다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반응형 디자인</a:t>
            </a:r>
            <a:r>
              <a:rPr lang="en-US" altLang="ko-KR" sz="1400" dirty="0"/>
              <a:t>: Tailwind CSS</a:t>
            </a:r>
            <a:r>
              <a:rPr lang="ko-KR" altLang="en-US" sz="1400" dirty="0"/>
              <a:t>는 반응형 디자인을 쉽게 구현할 수 있도록 여러 크기의 </a:t>
            </a:r>
            <a:r>
              <a:rPr lang="ko-KR" altLang="en-US" sz="1400" dirty="0" err="1"/>
              <a:t>뷰포트에</a:t>
            </a:r>
            <a:r>
              <a:rPr lang="ko-KR" altLang="en-US" sz="1400" dirty="0"/>
              <a:t> 따라 </a:t>
            </a:r>
            <a:endParaRPr lang="en-US" altLang="ko-KR" sz="1400" dirty="0"/>
          </a:p>
          <a:p>
            <a:r>
              <a:rPr lang="ko-KR" altLang="en-US" sz="1400" dirty="0"/>
              <a:t>스타일을 지정할 수 있는 클래스를 제공합니다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err="1"/>
              <a:t>커스터마이제이션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tailwind.config.js</a:t>
            </a:r>
            <a:r>
              <a:rPr lang="en-US" altLang="ko-KR" sz="1400" dirty="0"/>
              <a:t> </a:t>
            </a:r>
            <a:r>
              <a:rPr lang="ko-KR" altLang="en-US" sz="1400" dirty="0"/>
              <a:t>파일을 사용하여 기본적인 스타일</a:t>
            </a:r>
            <a:r>
              <a:rPr lang="en-US" altLang="ko-KR" sz="1400" dirty="0"/>
              <a:t>, </a:t>
            </a:r>
            <a:r>
              <a:rPr lang="ko-KR" altLang="en-US" sz="1400" dirty="0"/>
              <a:t>컬러</a:t>
            </a:r>
            <a:r>
              <a:rPr lang="en-US" altLang="ko-KR" sz="1400" dirty="0"/>
              <a:t>, </a:t>
            </a:r>
            <a:r>
              <a:rPr lang="ko-KR" altLang="en-US" sz="1400" dirty="0"/>
              <a:t>여백 등을 </a:t>
            </a:r>
            <a:r>
              <a:rPr lang="ko-KR" altLang="en-US" sz="1400" dirty="0" err="1"/>
              <a:t>커스터마이즈할</a:t>
            </a:r>
            <a:r>
              <a:rPr lang="ko-KR" altLang="en-US" sz="1400" dirty="0"/>
              <a:t> 수 있습니다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선택적으로 사용 가능한 </a:t>
            </a:r>
            <a:r>
              <a:rPr lang="en-US" altLang="ko-KR" sz="1400" dirty="0"/>
              <a:t>JIT(Just-in-Time) </a:t>
            </a:r>
            <a:r>
              <a:rPr lang="ko-KR" altLang="en-US" sz="1400" dirty="0"/>
              <a:t>컴파일</a:t>
            </a:r>
            <a:r>
              <a:rPr lang="en-US" altLang="ko-KR" sz="1400" dirty="0"/>
              <a:t>: </a:t>
            </a:r>
          </a:p>
          <a:p>
            <a:r>
              <a:rPr lang="en-US" altLang="ko-KR" sz="1400" dirty="0"/>
              <a:t>JIT </a:t>
            </a:r>
            <a:r>
              <a:rPr lang="ko-KR" altLang="en-US" sz="1400" dirty="0"/>
              <a:t>모드는 빌드 시간을 최소화하고 개발자가 스타일을 수정할 때 빠른 피드백을 제공합니다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플러그인 확장성</a:t>
            </a:r>
            <a:r>
              <a:rPr lang="en-US" altLang="ko-KR" sz="1400" dirty="0"/>
              <a:t>: Tailwind CSS</a:t>
            </a:r>
            <a:r>
              <a:rPr lang="ko-KR" altLang="en-US" sz="1400" dirty="0"/>
              <a:t>는 다양한 플러그인을 제공하거나 사용자가 직접 추가하여 기능을 확장할 수 있습니다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문서화와 예제</a:t>
            </a:r>
            <a:r>
              <a:rPr lang="en-US" altLang="ko-KR" sz="1400" dirty="0"/>
              <a:t>: </a:t>
            </a:r>
            <a:r>
              <a:rPr lang="ko-KR" altLang="en-US" sz="1400" dirty="0"/>
              <a:t>잘 작성된 문서와 다양한 예제를 통해 사용자가 프레임워크를 쉽게 이해하고 사용할 수 있도록 도와줍니다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86560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D0133C5-E591-7810-B104-F5E549BA5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877" y="1699150"/>
            <a:ext cx="3960323" cy="46700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65C7AE-40DF-7128-AF45-D593BEB792A1}"/>
              </a:ext>
            </a:extLst>
          </p:cNvPr>
          <p:cNvSpPr txBox="1"/>
          <p:nvPr/>
        </p:nvSpPr>
        <p:spPr>
          <a:xfrm>
            <a:off x="5150904" y="2763663"/>
            <a:ext cx="59758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html</a:t>
            </a:r>
            <a:r>
              <a:rPr lang="ko-KR" altLang="en-US" dirty="0"/>
              <a:t>과 </a:t>
            </a:r>
            <a:r>
              <a:rPr lang="en-US" altLang="ko-KR" dirty="0" err="1"/>
              <a:t>css</a:t>
            </a:r>
            <a:r>
              <a:rPr lang="ko-KR" altLang="en-US" dirty="0"/>
              <a:t>를 이용하여 다음과 같은 표를 작성하세요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en-US" altLang="ko-KR" dirty="0" err="1"/>
              <a:t>TailWindCSS</a:t>
            </a:r>
            <a:r>
              <a:rPr lang="ko-KR" altLang="en-US" dirty="0"/>
              <a:t>를 이용하여 다음과 같은 표를 작성하세요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03918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2122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D40EE9A-9950-8E96-6B93-88ADF8C0864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1. html5/css3 </a:t>
            </a:r>
            <a:r>
              <a:rPr lang="ko-KR" altLang="en-US" dirty="0"/>
              <a:t>고급기법</a:t>
            </a: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81878C-A9BB-9325-F91C-D1427980F1F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form </a:t>
            </a:r>
            <a:r>
              <a:rPr lang="ko-KR" altLang="en-US" dirty="0"/>
              <a:t>태그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1D7FE4-7B24-4217-F666-1E23C6ED9DD9}"/>
              </a:ext>
            </a:extLst>
          </p:cNvPr>
          <p:cNvSpPr txBox="1"/>
          <p:nvPr/>
        </p:nvSpPr>
        <p:spPr>
          <a:xfrm>
            <a:off x="821492" y="1190807"/>
            <a:ext cx="10777207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form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태그의 주요 속성 </a:t>
            </a: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1. action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정보를 전송하면 이 정보를 받아서 처리해야 할 서버페이지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을 지정한다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특별히 지정을 안 하면 자신의 페이지를 호출한다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보통은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php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이거나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jsp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나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asp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등이 된다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2. method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정보를 서버로 보낼 때 보내는 방법을 지정할 수 있다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크게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방식과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방식이 있다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방식은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바이트 이내의 간단한 정보만 보낼 수 있고 </a:t>
            </a: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에 보내는 모든 정보가 표시된다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보안성이 떨어져서 보통 상세보기나 목록화면 등 간단한 정보만 보내고자 할 때 쓴다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우선 내가 보낼 정보에 대한 간략한 정보를 보내고 나중에 파일을 보내거나 </a:t>
            </a: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다른 정보들을 추가로 보낼 수 있다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사실상 무한대의 정보를 보낼 수 있으나</a:t>
            </a: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웹서버가 너무 많은 정보를 보낼 경우 다운될 가능성이 있어서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20m~50m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내의 정보만을 보낸다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post</a:t>
            </a:r>
            <a:r>
              <a: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방식의 경우 데이터를 보내는 방식은 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application/x-www-form-</a:t>
            </a:r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urlencoded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, text/plain,                 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multipart/form-data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등이 있다 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3.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enctype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파일을 </a:t>
            </a:r>
            <a:r>
              <a:rPr lang="ko-KR" alt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보낼때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이 속성을 채워서 보내야 한다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4. name : 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폼객체를 접근할 수 있다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</a:t>
            </a:r>
            <a:r>
              <a:rPr lang="ko-KR" alt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폼이름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5. id   :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아이디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1658089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1BB5536-347F-CD47-A5C8-8E913EB75EE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1. html5/css3 </a:t>
            </a:r>
            <a:r>
              <a:rPr lang="ko-KR" altLang="en-US" dirty="0"/>
              <a:t>고급기법</a:t>
            </a: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9044F9-F68F-E568-4417-941A9CC7917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Form</a:t>
            </a:r>
            <a:r>
              <a:rPr lang="ko-KR" altLang="en-US" dirty="0"/>
              <a:t>태그 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132216-CD5B-DFF9-49B2-9433D99D8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76" y="1235048"/>
            <a:ext cx="6093244" cy="524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98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FDF6ED8-FE33-0FE6-1AFE-6B845C828BC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1. html5/css3 </a:t>
            </a:r>
            <a:r>
              <a:rPr lang="ko-KR" altLang="en-US" dirty="0"/>
              <a:t>고급기법</a:t>
            </a: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2B61A9-1859-1536-171A-961D754ACD1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Form</a:t>
            </a:r>
            <a:r>
              <a:rPr lang="ko-KR" altLang="en-US" dirty="0"/>
              <a:t>태그 예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6AAD75-C8D7-7CFF-87D4-0F646E61C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76" y="1385216"/>
            <a:ext cx="6382790" cy="435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03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DB9D59E-6583-BC58-BCD2-5FB6543AED4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1. html5/css3 </a:t>
            </a:r>
            <a:r>
              <a:rPr lang="ko-KR" altLang="en-US" dirty="0"/>
              <a:t>고급기법</a:t>
            </a:r>
          </a:p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5BEB87-2E60-742C-116C-39EE646A021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/>
              <a:t>video </a:t>
            </a:r>
            <a:r>
              <a:rPr lang="ko-KR" altLang="en-US" dirty="0"/>
              <a:t>태그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C0918A-5807-2EC0-FD1A-3401888C1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94" y="1922756"/>
            <a:ext cx="6140766" cy="139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32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제안서글꼴">
      <a:majorFont>
        <a:latin typeface="에스코어 드림 6 Bold"/>
        <a:ea typeface="에스코어 드림 6 Bold"/>
        <a:cs typeface=""/>
      </a:majorFont>
      <a:minorFont>
        <a:latin typeface="에스코어 드림 3 Light"/>
        <a:ea typeface="에스코어 드림 3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9504</TotalTime>
  <Words>1658</Words>
  <Application>Microsoft Office PowerPoint</Application>
  <PresentationFormat>와이드스크린</PresentationFormat>
  <Paragraphs>243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8" baseType="lpstr">
      <vt:lpstr>Arial Unicode MS</vt:lpstr>
      <vt:lpstr>Fira Code VF</vt:lpstr>
      <vt:lpstr>Inter var</vt:lpstr>
      <vt:lpstr>Nanum Square</vt:lpstr>
      <vt:lpstr>Spoqa Han Sans</vt:lpstr>
      <vt:lpstr>맑은 고딕</vt:lpstr>
      <vt:lpstr>에스코어 드림 3 Light</vt:lpstr>
      <vt:lpstr>에스코어 드림 5 Medium</vt:lpstr>
      <vt:lpstr>원신한 Light</vt:lpstr>
      <vt:lpstr>Arial</vt:lpstr>
      <vt:lpstr>Consolas</vt:lpstr>
      <vt:lpstr>에스코어 드림 4 Regular</vt:lpstr>
      <vt:lpstr>에스코어 드림 6 Bold</vt:lpstr>
      <vt:lpstr>에스코어 드림 9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미림</dc:creator>
  <cp:lastModifiedBy>campus2 H006</cp:lastModifiedBy>
  <cp:revision>278</cp:revision>
  <dcterms:created xsi:type="dcterms:W3CDTF">2022-08-10T07:56:45Z</dcterms:created>
  <dcterms:modified xsi:type="dcterms:W3CDTF">2024-01-09T07:15:40Z</dcterms:modified>
</cp:coreProperties>
</file>